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61" r:id="rId3"/>
    <p:sldId id="290" r:id="rId4"/>
    <p:sldId id="305" r:id="rId5"/>
    <p:sldId id="285" r:id="rId6"/>
    <p:sldId id="279" r:id="rId7"/>
    <p:sldId id="301" r:id="rId8"/>
    <p:sldId id="286" r:id="rId9"/>
    <p:sldId id="289" r:id="rId10"/>
    <p:sldId id="308" r:id="rId11"/>
    <p:sldId id="302" r:id="rId12"/>
    <p:sldId id="306" r:id="rId13"/>
    <p:sldId id="307" r:id="rId14"/>
    <p:sldId id="265" r:id="rId15"/>
    <p:sldId id="3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page" id="{D17BA84C-BEE4-4FFA-B3AB-838A157397AE}">
          <p14:sldIdLst>
            <p14:sldId id="261"/>
          </p14:sldIdLst>
        </p14:section>
        <p14:section name="Disclaimer" id="{3493A29E-906D-4110-ABCB-F25A145C8383}">
          <p14:sldIdLst>
            <p14:sldId id="290"/>
          </p14:sldIdLst>
        </p14:section>
        <p14:section name="Highlights" id="{8E73A5CF-A571-42D0-A491-782FA261EA19}">
          <p14:sldIdLst>
            <p14:sldId id="305"/>
          </p14:sldIdLst>
        </p14:section>
        <p14:section name="E-learning" id="{815C6F33-D86C-4643-B019-D63377A63F7D}">
          <p14:sldIdLst>
            <p14:sldId id="285"/>
            <p14:sldId id="279"/>
          </p14:sldIdLst>
        </p14:section>
        <p14:section name="Storyboarding" id="{DEF61A2B-72F1-4C69-8381-7297A3DC8931}">
          <p14:sldIdLst>
            <p14:sldId id="301"/>
          </p14:sldIdLst>
        </p14:section>
        <p14:section name="Virtual - L&amp;M" id="{770B1302-B35F-47C0-8780-1C00C31D45A5}">
          <p14:sldIdLst>
            <p14:sldId id="286"/>
          </p14:sldIdLst>
        </p14:section>
        <p14:section name="Inclusion" id="{935091EA-676B-4AB5-9860-5E40389F6A56}">
          <p14:sldIdLst>
            <p14:sldId id="289"/>
            <p14:sldId id="308"/>
          </p14:sldIdLst>
        </p14:section>
        <p14:section name="Presentations" id="{014DC568-943B-47F1-AC17-7BCF5F2DE0C4}">
          <p14:sldIdLst>
            <p14:sldId id="302"/>
            <p14:sldId id="306"/>
            <p14:sldId id="307"/>
          </p14:sldIdLst>
        </p14:section>
        <p14:section name="PowerPoint Templates" id="{3C5B0E60-C036-4EA6-8F32-BEBB52DFEDC2}">
          <p14:sldIdLst>
            <p14:sldId id="265"/>
          </p14:sldIdLst>
        </p14:section>
        <p14:section name="End" id="{73E645F6-AA5E-45FB-A5A3-D8737C5D5ADF}">
          <p14:sldIdLst>
            <p14:sldId id="300"/>
          </p14:sldIdLst>
        </p14:section>
        <p14:section name="Hidden" id="{33ABA04F-FB1B-4C77-8850-87FA9A97BAD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B78"/>
    <a:srgbClr val="F7F5F5"/>
    <a:srgbClr val="BFABA3"/>
    <a:srgbClr val="EBE7D6"/>
    <a:srgbClr val="C5BC9F"/>
    <a:srgbClr val="FFFFFF"/>
    <a:srgbClr val="E8E8E8"/>
    <a:srgbClr val="307CCD"/>
    <a:srgbClr val="2EBFA6"/>
    <a:srgbClr val="2F7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47C30-7338-B8B7-2122-A82018D19D91}" v="123" dt="2025-10-14T11:52:49.130"/>
    <p1510:client id="{A4F9F600-4522-54E0-AFF6-913F548374D5}" v="37" dt="2025-10-15T13:57:26.693"/>
    <p1510:client id="{C97298F6-9677-C511-FB67-2DE0E617BCBF}" v="9" dt="2025-10-15T13:48:28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>
        <p:scale>
          <a:sx n="75" d="100"/>
          <a:sy n="75" d="100"/>
        </p:scale>
        <p:origin x="115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10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5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0495CD-DBC5-D934-E45C-618AD86079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28AEC1-4FC5-17FE-1D5D-0C10578908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208B8-AE87-4369-8987-6807A75CE28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F3158-1F76-8E93-62E2-F85474B38A38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2"/>
            </p:custDataLst>
          </p:nvPr>
        </p:nvSpPr>
        <p:spPr>
          <a:xfrm>
            <a:off x="0" y="8685213"/>
            <a:ext cx="68580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000">
                <a:solidFill>
                  <a:srgbClr val="F00000"/>
                </a:solidFill>
                <a:latin typeface="Arial" panose="020B0604020202020204" pitchFamily="34" charset="0"/>
              </a:rPr>
              <a:t>Classification: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E8A4D-E821-38A9-9ACD-AA3F7CD552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E45AE-1E85-4E91-ADB5-980FDD9FE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6000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F9D57-37D7-4606-9F72-DBA039AA3E0C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2"/>
            </p:custDataLst>
          </p:nvPr>
        </p:nvSpPr>
        <p:spPr>
          <a:xfrm>
            <a:off x="0" y="8685213"/>
            <a:ext cx="68580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000" b="0" i="0" u="none">
                <a:solidFill>
                  <a:srgbClr val="F00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9D300-AA2B-4A04-9569-0A83CD737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9514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887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AB13-22A1-378E-6D02-2E6266215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73BFF-7F57-43BF-F9CB-D3CCA9032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7FAE4-6864-EA80-25F7-44E02D08F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259E7B3-1C4C-1399-76DA-BCAE6A9D99A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F4C8C-0D97-468D-9D83-67F68A240A4F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51A2-F4BF-EA37-2E00-5A68E5C99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50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C8A30-B099-0128-82CB-AB05633CD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0AFD7-E41E-C9C6-267E-75937ACF9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720B6-E363-23E5-F6F1-4CD83041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E16244A-D8CC-3B44-B09A-6454D39AC6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C978E-B0BA-6A49-AA99-461CA0A79F52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683B6-EF49-58A5-F833-B081F9960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380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DB4FB-BD3E-A025-9853-0AA7100A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56359-A75A-9AC8-ED35-8159CE32F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B9247-9F59-A4E0-15C6-24A074300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E23D09F-95B4-A835-B443-A10305D538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CE8DE-BDBE-63AA-09E9-FB292CB526CB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A17F5-1E5D-B40B-94F4-EEE5A3C76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44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78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D35BC-9D9A-3B69-ED42-FD36F89D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4DBA0-AFE8-54CF-3644-EC49ADBE5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AA026-E72F-2671-6A88-1958642BB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2482CA0-E142-DD26-CC3C-4C19377C89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74D87-79B3-EDFA-0167-E404B29D4BC2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F8F50-49B3-FDBD-8C34-AFF228903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17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56CE4-699E-3703-97C4-8B87F9259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CE742-7CB5-1873-2FF0-D0B32BD7F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40968-08D5-6B8E-EBD6-800128C73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36C79A4-9E68-7E74-0EED-52CA7F11E2D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38643-B47D-5A1A-AE3D-311ABF569857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2562C-CBAD-96BE-2B02-F16C73C6C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83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A096A-2F80-4FAD-E12B-542E77915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0D124-6621-AAA2-92E4-4BEA3C785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5C4AF-0A9D-AEF3-86AE-89886318D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F9E983E-8A96-5524-C5A7-819C5198436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9056E-05A1-8739-A9D1-E36F2B65D087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69143-4E5D-0905-F3A2-1FBDC125B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895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700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73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5BED-7D9B-70CA-6B6F-D6AD61571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F76F4-468B-377D-1813-AEA3C4798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275AD-47FD-2805-B787-7F2857988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D65797E-6F58-D44C-8C74-359D6C42FDB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6693E-9367-28CB-9C97-DFB0952639EB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0A339-B22B-B273-46A0-C1657D6E6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9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763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739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416C0-DD3C-2776-8408-E7C89F8B3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60DD6-6E9F-3547-1617-2985C6E2B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58C53-DC0E-14C8-15CD-4186A7CA9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4AB43EB-BD9D-6285-26EE-09970D72BD1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9877-3E26-AABD-09A2-E6911BCF9A53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CC320-735E-6212-112E-40C762349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9D300-AA2B-4A04-9569-0A83CD7375D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8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F2FA9-41D2-A33B-23A9-DB73F1657A66}"/>
              </a:ext>
            </a:extLst>
          </p:cNvPr>
          <p:cNvSpPr/>
          <p:nvPr userDrawn="1"/>
        </p:nvSpPr>
        <p:spPr>
          <a:xfrm>
            <a:off x="289034" y="1016938"/>
            <a:ext cx="11613931" cy="5580869"/>
          </a:xfrm>
          <a:prstGeom prst="rect">
            <a:avLst/>
          </a:prstGeom>
          <a:solidFill>
            <a:srgbClr val="F7F5F5"/>
          </a:solidFill>
          <a:ln>
            <a:noFill/>
          </a:ln>
          <a:effectLst>
            <a:outerShdw blurRad="571500" dist="38100" dir="5400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9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BFF5-AB4E-17A0-AA98-E6F138EE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D5253-13A1-BE24-9D3B-1021F4956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D54E1-5963-0AD8-5516-CBD41899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208C1-D1AC-FAA1-18BB-BC9CCE1A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7337E-12BB-F5A5-9673-723E68C1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5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8CF8AC-7FF0-332C-B8A5-BECF6AE3E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E0AC-5308-5522-9F28-AFA7238AF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F392C-4F44-F075-4624-433C4D24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7B99F-2ED1-9748-1CDD-6BCB7922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FC62-FBAB-B81E-B400-8E8020E92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3CDC-536E-71EF-BE33-2AE0ED3F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415EC-8488-D412-416B-1D415FFDD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9B7E6-9C8B-7A4E-5C0B-339A0BFA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4610-9E9A-D817-8594-4E0ADEC01B8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D44F0-5F15-4A4D-0665-266128A4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11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1667-1869-7A95-C988-7C8644D9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E3996-E095-20DE-8B73-3915ADC34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4184-180D-BD8C-3012-634C9DF3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4A43D-835A-E77F-DC58-687A4CF8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E060D-2086-C9C8-4309-2A55B6B0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3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99E4-4F0A-539D-65E8-C7E0270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28E37-ABC1-A3F3-830D-0A8F8031C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D214B-0F89-D6BB-A678-F1CD39B57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7FF86-2AD7-CE2C-D427-8A805072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DF764-601E-A265-4B06-E507FE64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85186-3231-74F8-4998-580C99E7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25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4616B-FE8B-41AE-0ED5-79F2F04D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A5B77-8096-FD86-480F-F83A6ACED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81164-4790-138F-C246-6077276A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1430A-11B1-AA92-8609-60C8E0689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63A5A-829B-6BAE-2CBF-2B5D9D063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A046FA-6CED-2A71-7027-00AFCCAC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08DC92-D39C-E626-57A4-D144C34D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4ECFF-EF41-E5BB-693A-664E8D95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33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1E7D-E0B7-3F0F-0F9D-9AFF0B49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2D8B4-F7B2-E1C0-BC1C-699FAFD7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EACEB-B287-B0C2-296E-EF05BE6BF64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en-GB" b="0" i="0" u="none">
                <a:solidFill>
                  <a:srgbClr val="F00000"/>
                </a:solidFill>
              </a:defRPr>
            </a:lvl1pPr>
          </a:lstStyle>
          <a:p>
            <a:r>
              <a:rPr lang="en-GB"/>
              <a:t>Classification: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560BF-3070-A243-EF4D-C33AD0EE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10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3D8D6-5F2F-E05B-8CC3-2026CE97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8961B-EAEA-55E6-8E03-317E94225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66871-089D-BB25-0807-32253A03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A6701E-0EEC-E62B-B6DA-23F863D24F0A}"/>
              </a:ext>
            </a:extLst>
          </p:cNvPr>
          <p:cNvSpPr/>
          <p:nvPr userDrawn="1"/>
        </p:nvSpPr>
        <p:spPr>
          <a:xfrm>
            <a:off x="1100417" y="1687606"/>
            <a:ext cx="9991165" cy="3543300"/>
          </a:xfrm>
          <a:prstGeom prst="roundRect">
            <a:avLst>
              <a:gd name="adj" fmla="val 34504"/>
            </a:avLst>
          </a:prstGeom>
          <a:solidFill>
            <a:srgbClr val="A89592">
              <a:alpha val="8000"/>
            </a:srgbClr>
          </a:solidFill>
          <a:ln>
            <a:noFill/>
          </a:ln>
          <a:effectLst>
            <a:outerShdw blurRad="101600" dist="38100" dir="2700000" algn="tl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2ED65-0C24-16FD-12AB-BD13A5741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8"/>
          <a:stretch/>
        </p:blipFill>
        <p:spPr>
          <a:xfrm>
            <a:off x="4481825" y="2221560"/>
            <a:ext cx="3228349" cy="2414880"/>
          </a:xfrm>
          <a:prstGeom prst="roundRect">
            <a:avLst>
              <a:gd name="adj" fmla="val 70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78BA9-C4AA-06A2-CA4A-0681374A6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71"/>
          <a:stretch/>
        </p:blipFill>
        <p:spPr>
          <a:xfrm>
            <a:off x="7969690" y="2386800"/>
            <a:ext cx="2786544" cy="2084400"/>
          </a:xfrm>
          <a:prstGeom prst="roundRect">
            <a:avLst>
              <a:gd name="adj" fmla="val 75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09A91-82F4-A3D0-E109-931753BB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727"/>
          <a:stretch/>
        </p:blipFill>
        <p:spPr>
          <a:xfrm>
            <a:off x="1471740" y="2386973"/>
            <a:ext cx="2770236" cy="2084055"/>
          </a:xfrm>
          <a:prstGeom prst="roundRect">
            <a:avLst>
              <a:gd name="adj" fmla="val 739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42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8641-51F2-003C-5977-4A7793E1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BEFB6-F743-93F2-B589-B64011F9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CA311-2625-C689-3470-8CEF2939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971C8-27DB-9537-82F5-5B3F42E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24E4-46CE-5CE1-EAAD-557813B8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37B7C-16CF-350B-8EB5-588BAA926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5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1ED60-9B59-B3C6-F00D-B8A4862B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3C1636-17FB-07B0-5EC2-3CC71EF66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BCA7F-0453-04E3-C46B-EB9EA3F12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125B2-FF74-688B-7B9A-2F356176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D7C85-F8F4-829C-63BE-7093F06F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BDAA5-086B-495E-E9B2-98491D64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18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EA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3ECCD-C3CA-A6A9-690B-AE5AAA40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405EA-7F2B-419A-FF22-047BD612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786B8-8AAC-30D6-7828-D91B7BAF0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7D49AF-C488-44B8-ACFE-DA688F0224C2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4AEFF-57A9-6105-4767-A2ECB7EB566C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00" b="0" i="0" u="none">
                <a:solidFill>
                  <a:srgbClr val="F00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FEDD7-DD3E-C281-0BDE-D773C3BC9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D1F2D4-6D88-4571-AB52-9D8B3A7F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14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 Black" panose="00000A00000000000000" pitchFamily="2" charset="0"/>
          <a:ea typeface="+mj-ea"/>
          <a:cs typeface="Poppins Black" panose="00000A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" Target="slide10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slide" Target="slide10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openxmlformats.org/officeDocument/2006/relationships/video" Target="https://www.youtube.com/embed/YGWEzYI9S2Y?feature=oembed" TargetMode="External"/><Relationship Id="rId1" Type="http://schemas.openxmlformats.org/officeDocument/2006/relationships/video" Target="https://www.youtube.com/embed/bukZMMluv5g?feature=oembed" TargetMode="External"/><Relationship Id="rId6" Type="http://schemas.openxmlformats.org/officeDocument/2006/relationships/image" Target="../media/image22.jpeg"/><Relationship Id="rId5" Type="http://schemas.openxmlformats.org/officeDocument/2006/relationships/slide" Target="slide3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4.xml"/><Relationship Id="rId3" Type="http://schemas.openxmlformats.org/officeDocument/2006/relationships/image" Target="../media/image5.jpeg"/><Relationship Id="rId7" Type="http://schemas.openxmlformats.org/officeDocument/2006/relationships/slide" Target="slide7.xml"/><Relationship Id="rId12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slide" Target="slide10.xml"/><Relationship Id="rId10" Type="http://schemas.openxmlformats.org/officeDocument/2006/relationships/slide" Target="slide8.xml"/><Relationship Id="rId4" Type="http://schemas.openxmlformats.org/officeDocument/2006/relationships/image" Target="../media/image6.jpg"/><Relationship Id="rId9" Type="http://schemas.openxmlformats.org/officeDocument/2006/relationships/image" Target="../media/image9.jpeg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758B10-8078-9D8B-D9EA-72CC323B8F1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0000" y="4057126"/>
            <a:ext cx="9144000" cy="54637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Kica Purton-Clark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2DE721-50E9-E78A-C6D1-C6BA7F7CCA05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Content Placeholder 4" descr="Pillow and cup by the window">
            <a:extLst>
              <a:ext uri="{FF2B5EF4-FFF2-40B4-BE49-F238E27FC236}">
                <a16:creationId xmlns:a16="http://schemas.microsoft.com/office/drawing/2014/main" id="{B6EC7951-CD96-EA50-BE12-896F2BC7A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20194"/>
          <a:stretch/>
        </p:blipFill>
        <p:spPr>
          <a:xfrm flipH="1">
            <a:off x="6054003" y="0"/>
            <a:ext cx="6137997" cy="6860771"/>
          </a:xfrm>
          <a:prstGeom prst="flowChartDelay">
            <a:avLst/>
          </a:prstGeom>
          <a:effectLst>
            <a:outerShdw blurRad="1130300" dist="38100" dir="10800000" algn="r" rotWithShape="0">
              <a:schemeClr val="accent3">
                <a:lumMod val="60000"/>
                <a:lumOff val="40000"/>
                <a:alpha val="65000"/>
              </a:scheme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F8D0EC-CEA8-7677-19A9-0F5CA33963B8}"/>
              </a:ext>
            </a:extLst>
          </p:cNvPr>
          <p:cNvSpPr txBox="1"/>
          <p:nvPr/>
        </p:nvSpPr>
        <p:spPr>
          <a:xfrm>
            <a:off x="0" y="6596390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BFABA3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Updated: Autumn 2025</a:t>
            </a:r>
            <a:endParaRPr lang="en-GB" sz="1100" dirty="0">
              <a:solidFill>
                <a:srgbClr val="BFABA3"/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E1E33A8-6F93-70D7-D69E-B2003F521EEA}"/>
              </a:ext>
            </a:extLst>
          </p:cNvPr>
          <p:cNvSpPr txBox="1">
            <a:spLocks/>
          </p:cNvSpPr>
          <p:nvPr/>
        </p:nvSpPr>
        <p:spPr>
          <a:xfrm>
            <a:off x="720000" y="4562888"/>
            <a:ext cx="6269379" cy="546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Learning and Development Specialist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516251-005D-9382-BAEF-203F60E4E8A6}"/>
              </a:ext>
            </a:extLst>
          </p:cNvPr>
          <p:cNvSpPr txBox="1"/>
          <p:nvPr/>
        </p:nvSpPr>
        <p:spPr>
          <a:xfrm>
            <a:off x="720000" y="1157522"/>
            <a:ext cx="4995000" cy="122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Portfolio</a:t>
            </a:r>
            <a:endParaRPr lang="en-GB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A0D286-DB15-D3F6-E6A4-655124E53F57}"/>
              </a:ext>
            </a:extLst>
          </p:cNvPr>
          <p:cNvGrpSpPr/>
          <p:nvPr/>
        </p:nvGrpSpPr>
        <p:grpSpPr>
          <a:xfrm>
            <a:off x="613671" y="5572871"/>
            <a:ext cx="1410530" cy="468591"/>
            <a:chOff x="5376880" y="6026780"/>
            <a:chExt cx="1410530" cy="4685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B901986-E2AA-7C5D-6E87-96EECFD70BEC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52B6B8-1E85-3160-12BD-057B16F30A43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enter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34413266-5B4F-EEDE-A6F4-22B8FBF389DF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Rectangle: Rounded Corners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B7966A45-5F27-5705-2259-2C78835285E6}"/>
                </a:ext>
              </a:extLst>
            </p:cNvPr>
            <p:cNvSpPr/>
            <p:nvPr/>
          </p:nvSpPr>
          <p:spPr>
            <a:xfrm>
              <a:off x="5578765" y="6083289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218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8011-9F80-E0A4-63C6-65384A90A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713793-EFE2-C850-38FB-0FB96403BDC7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729DCF-0E0D-C4A3-5780-89CD8BD0F340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6DA8FD-9243-6E9A-D594-FC66D13F4144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10C221-413E-3B93-FB45-863D047D680A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95C44C5-F740-01A0-5EFB-4EFA154EDB39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Rectangle: Rounded Corners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2BFC3394-7FF6-947F-3057-BFA407AB7300}"/>
                </a:ext>
              </a:extLst>
            </p:cNvPr>
            <p:cNvSpPr/>
            <p:nvPr/>
          </p:nvSpPr>
          <p:spPr>
            <a:xfrm>
              <a:off x="5579493" y="6096000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2F5A07-B37B-1431-685D-892C11BD46EC}"/>
              </a:ext>
            </a:extLst>
          </p:cNvPr>
          <p:cNvGrpSpPr/>
          <p:nvPr/>
        </p:nvGrpSpPr>
        <p:grpSpPr>
          <a:xfrm>
            <a:off x="3356886" y="2306652"/>
            <a:ext cx="2202846" cy="2521478"/>
            <a:chOff x="3160428" y="977295"/>
            <a:chExt cx="2202846" cy="25214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A20EB9-8155-7E6A-3B60-CBD408513149}"/>
                </a:ext>
              </a:extLst>
            </p:cNvPr>
            <p:cNvSpPr txBox="1">
              <a:spLocks/>
            </p:cNvSpPr>
            <p:nvPr/>
          </p:nvSpPr>
          <p:spPr>
            <a:xfrm>
              <a:off x="3223283" y="2959784"/>
              <a:ext cx="2077136" cy="42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906E57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business proposal</a:t>
              </a:r>
              <a:endParaRPr lang="en-GB" sz="1600" dirty="0">
                <a:solidFill>
                  <a:srgbClr val="906E57"/>
                </a:solidFill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755F16-CBA5-A95B-4DF0-231D60BB0919}"/>
                </a:ext>
              </a:extLst>
            </p:cNvPr>
            <p:cNvGrpSpPr/>
            <p:nvPr/>
          </p:nvGrpSpPr>
          <p:grpSpPr>
            <a:xfrm>
              <a:off x="3160428" y="977295"/>
              <a:ext cx="2202846" cy="2521478"/>
              <a:chOff x="3403825" y="1329074"/>
              <a:chExt cx="2202846" cy="252147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40988BC-3A17-EDEF-773A-F002DB13BA9C}"/>
                  </a:ext>
                </a:extLst>
              </p:cNvPr>
              <p:cNvGrpSpPr/>
              <p:nvPr/>
            </p:nvGrpSpPr>
            <p:grpSpPr>
              <a:xfrm>
                <a:off x="3403825" y="1329074"/>
                <a:ext cx="2202846" cy="2521478"/>
                <a:chOff x="3403825" y="1329074"/>
                <a:chExt cx="2202846" cy="2521478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959321DA-67BA-7BC5-BE31-E1F7911297A5}"/>
                    </a:ext>
                  </a:extLst>
                </p:cNvPr>
                <p:cNvSpPr/>
                <p:nvPr/>
              </p:nvSpPr>
              <p:spPr>
                <a:xfrm>
                  <a:off x="3409327" y="1330552"/>
                  <a:ext cx="2191844" cy="2520000"/>
                </a:xfrm>
                <a:prstGeom prst="roundRect">
                  <a:avLst/>
                </a:prstGeom>
                <a:noFill/>
                <a:ln w="9525">
                  <a:solidFill>
                    <a:srgbClr val="BFABA3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Rectangle: Rounded Corners 16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852FF6C0-6BB2-23DF-042D-96A1CC484846}"/>
                    </a:ext>
                  </a:extLst>
                </p:cNvPr>
                <p:cNvSpPr/>
                <p:nvPr/>
              </p:nvSpPr>
              <p:spPr>
                <a:xfrm>
                  <a:off x="3403825" y="1329074"/>
                  <a:ext cx="2202846" cy="250022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15" name="Picture 18" descr="People in a presentation">
                <a:extLst>
                  <a:ext uri="{FF2B5EF4-FFF2-40B4-BE49-F238E27FC236}">
                    <a16:creationId xmlns:a16="http://schemas.microsoft.com/office/drawing/2014/main" id="{E50209D9-7944-D806-14A4-2230045064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34" r="16634"/>
              <a:stretch/>
            </p:blipFill>
            <p:spPr bwMode="auto">
              <a:xfrm>
                <a:off x="3605249" y="1512880"/>
                <a:ext cx="1799999" cy="1800000"/>
              </a:xfrm>
              <a:prstGeom prst="round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17E641-4A19-A307-7D24-510C32403076}"/>
              </a:ext>
            </a:extLst>
          </p:cNvPr>
          <p:cNvGrpSpPr/>
          <p:nvPr/>
        </p:nvGrpSpPr>
        <p:grpSpPr>
          <a:xfrm>
            <a:off x="6486444" y="2308130"/>
            <a:ext cx="2204663" cy="2520000"/>
            <a:chOff x="6370773" y="1330552"/>
            <a:chExt cx="2204663" cy="25200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AC99515-7F5F-595D-74B6-45319F7F27E9}"/>
                </a:ext>
              </a:extLst>
            </p:cNvPr>
            <p:cNvGrpSpPr/>
            <p:nvPr/>
          </p:nvGrpSpPr>
          <p:grpSpPr>
            <a:xfrm>
              <a:off x="6370773" y="1330552"/>
              <a:ext cx="2191844" cy="2520000"/>
              <a:chOff x="6370773" y="1330552"/>
              <a:chExt cx="2191844" cy="252000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12561F-B51D-8176-DF02-0BC0E73E62DC}"/>
                  </a:ext>
                </a:extLst>
              </p:cNvPr>
              <p:cNvSpPr txBox="1"/>
              <p:nvPr/>
            </p:nvSpPr>
            <p:spPr>
              <a:xfrm>
                <a:off x="6566695" y="3313041"/>
                <a:ext cx="1814638" cy="426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906E57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microlearning</a:t>
                </a:r>
                <a:endParaRPr lang="en-GB" sz="800" dirty="0">
                  <a:solidFill>
                    <a:srgbClr val="906E57"/>
                  </a:solidFill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FADCE4E-F2C5-55DA-8E27-4F7A30A98F64}"/>
                  </a:ext>
                </a:extLst>
              </p:cNvPr>
              <p:cNvGrpSpPr/>
              <p:nvPr/>
            </p:nvGrpSpPr>
            <p:grpSpPr>
              <a:xfrm>
                <a:off x="6370773" y="1330552"/>
                <a:ext cx="2191844" cy="2520000"/>
                <a:chOff x="6370773" y="1330552"/>
                <a:chExt cx="2191844" cy="2520000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E26BD322-9DCC-34BC-AADF-177ACE0CC960}"/>
                    </a:ext>
                  </a:extLst>
                </p:cNvPr>
                <p:cNvSpPr/>
                <p:nvPr/>
              </p:nvSpPr>
              <p:spPr>
                <a:xfrm>
                  <a:off x="6370773" y="1330552"/>
                  <a:ext cx="2191844" cy="2520000"/>
                </a:xfrm>
                <a:prstGeom prst="roundRect">
                  <a:avLst/>
                </a:prstGeom>
                <a:noFill/>
                <a:ln w="9525">
                  <a:solidFill>
                    <a:srgbClr val="BFABA3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8" name="Picture 22" descr="Back of people's heads and raised hands at corporate presentation with speaker and whiteboard out of focus in background">
                  <a:extLst>
                    <a:ext uri="{FF2B5EF4-FFF2-40B4-BE49-F238E27FC236}">
                      <a16:creationId xmlns:a16="http://schemas.microsoft.com/office/drawing/2014/main" id="{D4DBD07D-965D-D890-77D3-C03A442FAD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25" r="16725"/>
                <a:stretch/>
              </p:blipFill>
              <p:spPr bwMode="auto">
                <a:xfrm>
                  <a:off x="6566695" y="1514040"/>
                  <a:ext cx="1800000" cy="1800000"/>
                </a:xfrm>
                <a:prstGeom prst="round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" name="Rectangle: Rounded Corners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8310C2D-C7FF-B000-24D4-EA7C9F089670}"/>
                </a:ext>
              </a:extLst>
            </p:cNvPr>
            <p:cNvSpPr/>
            <p:nvPr/>
          </p:nvSpPr>
          <p:spPr>
            <a:xfrm>
              <a:off x="6372591" y="1330552"/>
              <a:ext cx="2202845" cy="2500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D4C075-93D0-166B-0A1D-F0B676D8828E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presentations </a:t>
            </a:r>
            <a:r>
              <a:rPr lang="en-US" sz="20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– click to play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77E58190-5AE8-1D5E-A6ED-6C5E3E9DFF85}"/>
              </a:ext>
            </a:extLst>
          </p:cNvPr>
          <p:cNvSpPr/>
          <p:nvPr/>
        </p:nvSpPr>
        <p:spPr>
          <a:xfrm>
            <a:off x="3363296" y="2300638"/>
            <a:ext cx="2202845" cy="2534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1715E106-65F8-017E-01C9-1F5E26D4CF22}"/>
              </a:ext>
            </a:extLst>
          </p:cNvPr>
          <p:cNvSpPr/>
          <p:nvPr/>
        </p:nvSpPr>
        <p:spPr>
          <a:xfrm>
            <a:off x="6473625" y="2308130"/>
            <a:ext cx="2202845" cy="2534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63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68811-A4E6-5A21-C3BC-A5AD84B3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DC7980-24DE-B246-B8B4-B8A4CB7A8C68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314E6-2431-4638-5C24-CCFA24AA9D5A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presentations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5A0C3-D490-E355-EA72-6768927A8057}"/>
              </a:ext>
            </a:extLst>
          </p:cNvPr>
          <p:cNvSpPr txBox="1"/>
          <p:nvPr/>
        </p:nvSpPr>
        <p:spPr>
          <a:xfrm>
            <a:off x="439307" y="1250401"/>
            <a:ext cx="5042561" cy="1327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GB" sz="1400" dirty="0">
                <a:latin typeface="Poppins ExtraLight" panose="00000300000000000000" pitchFamily="2" charset="0"/>
                <a:cs typeface="Poppins ExtraLight" panose="00000300000000000000" pitchFamily="2" charset="0"/>
              </a:rPr>
              <a:t>I created this business proposal for a training organisation interested in diversifying their product offering.</a:t>
            </a:r>
            <a:endParaRPr lang="en-GB" sz="2800" dirty="0">
              <a:solidFill>
                <a:schemeClr val="bg2">
                  <a:lumMod val="25000"/>
                </a:schemeClr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22EF5E-07E4-3FE1-9CE6-373022345ABA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9463A1B-1BE1-A7A2-95E9-AD1343345524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E61F7A4-5E3F-C0D7-468C-5F880AABB510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511DB55-9687-BA43-CD5B-59A119179D59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Rectangle: Rounded Corners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999BAECB-8CCB-A253-C801-61F22D80327B}"/>
                </a:ext>
              </a:extLst>
            </p:cNvPr>
            <p:cNvSpPr/>
            <p:nvPr/>
          </p:nvSpPr>
          <p:spPr>
            <a:xfrm>
              <a:off x="5578764" y="6093849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" name="Digital Design Services Proposal">
            <a:hlinkClick r:id="" action="ppaction://media"/>
            <a:extLst>
              <a:ext uri="{FF2B5EF4-FFF2-40B4-BE49-F238E27FC236}">
                <a16:creationId xmlns:a16="http://schemas.microsoft.com/office/drawing/2014/main" id="{E026439F-81D0-E509-C22E-67A430A90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8848" y="2432759"/>
            <a:ext cx="6679995" cy="3771966"/>
          </a:xfrm>
          <a:prstGeom prst="roundRect">
            <a:avLst/>
          </a:prstGeom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90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6740B-D541-2210-B6D4-9B0D7DF7C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F4192EB-7AAE-FFB3-DD52-6EC3D4BBFE83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DBB01-B133-367C-0348-2C1A47E54C4A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presentations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DFD24-5421-F608-D764-4FBDF58C369A}"/>
              </a:ext>
            </a:extLst>
          </p:cNvPr>
          <p:cNvSpPr txBox="1"/>
          <p:nvPr/>
        </p:nvSpPr>
        <p:spPr>
          <a:xfrm>
            <a:off x="439307" y="1250401"/>
            <a:ext cx="5042561" cy="1327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GB" sz="1400" dirty="0">
                <a:latin typeface="Poppins ExtraLight"/>
                <a:cs typeface="Poppins ExtraLight"/>
              </a:rPr>
              <a:t>This 15 minute microlearning presentation explored the use of Artificial Intelligence in Learning and Development.</a:t>
            </a:r>
            <a:endParaRPr lang="en-GB" sz="2800" dirty="0">
              <a:solidFill>
                <a:schemeClr val="bg2">
                  <a:lumMod val="25000"/>
                </a:schemeClr>
              </a:solidFill>
              <a:latin typeface="Poppins ExtraLight"/>
              <a:cs typeface="Poppins ExtraLigh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995DE5-E481-085E-231C-E81AD2996895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8F6CD30-05E6-2A59-8B24-2B62AD081AC1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50D50D-A904-AAAB-E82F-0CE54190239F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B39A5B7-48C5-43EB-540A-E6C9CFC85192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Rectangle: Rounded Corners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9C035D2-2287-570F-C69A-F06781ED15A0}"/>
                </a:ext>
              </a:extLst>
            </p:cNvPr>
            <p:cNvSpPr/>
            <p:nvPr/>
          </p:nvSpPr>
          <p:spPr>
            <a:xfrm>
              <a:off x="5578765" y="6096000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AI in Learning and Development">
            <a:hlinkClick r:id="" action="ppaction://media"/>
            <a:extLst>
              <a:ext uri="{FF2B5EF4-FFF2-40B4-BE49-F238E27FC236}">
                <a16:creationId xmlns:a16="http://schemas.microsoft.com/office/drawing/2014/main" id="{C497A9BB-AAC6-2FE3-BCF9-EB0D94C91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2800" y="2320769"/>
            <a:ext cx="6863193" cy="3851497"/>
          </a:xfrm>
          <a:prstGeom prst="roundRect">
            <a:avLst/>
          </a:prstGeom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40856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78DADED-69A8-7AEF-2502-180A6AAC32C9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107039-E456-D0C8-76EA-0014178360CF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templates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59E220-4109-4EBA-1482-8A09D8AE7DDD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D66B9CD-7469-306A-F3CC-0FDBCB77053F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94165B-4D46-5D54-72B7-AB88911A9C91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ECA7436-6E93-332C-B9E2-14AB09FA6B5B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Rectangle: Rounded Corner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96C5BBB6-F445-4C85-A74A-3BBBC7F138A2}"/>
                </a:ext>
              </a:extLst>
            </p:cNvPr>
            <p:cNvSpPr/>
            <p:nvPr/>
          </p:nvSpPr>
          <p:spPr>
            <a:xfrm>
              <a:off x="5578764" y="6096000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Online Media 2" title="Beauty Carousel Menu">
            <a:hlinkClick r:id="" action="ppaction://noaction"/>
            <a:extLst>
              <a:ext uri="{FF2B5EF4-FFF2-40B4-BE49-F238E27FC236}">
                <a16:creationId xmlns:a16="http://schemas.microsoft.com/office/drawing/2014/main" id="{1ECCAACB-3DB8-609C-E49A-A402178A62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245031" y="2301334"/>
            <a:ext cx="5447169" cy="3037282"/>
          </a:xfrm>
          <a:prstGeom prst="roundRect">
            <a:avLst/>
          </a:prstGeom>
          <a:effectLst>
            <a:outerShdw blurRad="368300" sx="102000" sy="102000" algn="ctr" rotWithShape="0">
              <a:schemeClr val="accent5">
                <a:alpha val="40000"/>
              </a:schemeClr>
            </a:outerShdw>
          </a:effectLst>
        </p:spPr>
      </p:pic>
      <p:pic>
        <p:nvPicPr>
          <p:cNvPr id="5" name="Online Media 4" title="PowerPoint Slide Designs">
            <a:hlinkClick r:id="" action="ppaction://noaction"/>
            <a:extLst>
              <a:ext uri="{FF2B5EF4-FFF2-40B4-BE49-F238E27FC236}">
                <a16:creationId xmlns:a16="http://schemas.microsoft.com/office/drawing/2014/main" id="{22685887-34B0-5FEF-965C-4E428942776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39307" y="2301499"/>
            <a:ext cx="5447169" cy="3037117"/>
          </a:xfrm>
          <a:prstGeom prst="roundRect">
            <a:avLst/>
          </a:prstGeom>
          <a:effectLst>
            <a:outerShdw blurRad="368300" sx="102000" sy="102000" algn="ctr" rotWithShape="0">
              <a:schemeClr val="accent5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6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9BEFD-77FC-B9EB-EB20-20F4EB52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E9D80AB-D864-C248-A3F9-B6929DEF558E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Content Placeholder 4" descr="Pillow and cup by the window">
            <a:extLst>
              <a:ext uri="{FF2B5EF4-FFF2-40B4-BE49-F238E27FC236}">
                <a16:creationId xmlns:a16="http://schemas.microsoft.com/office/drawing/2014/main" id="{AC87CF7E-7CD1-2228-6AB6-86544E8C0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20194"/>
          <a:stretch/>
        </p:blipFill>
        <p:spPr>
          <a:xfrm flipH="1">
            <a:off x="6054003" y="0"/>
            <a:ext cx="6137997" cy="6860771"/>
          </a:xfrm>
          <a:prstGeom prst="flowChartDelay">
            <a:avLst/>
          </a:prstGeom>
          <a:effectLst>
            <a:outerShdw blurRad="1130300" dist="38100" dir="10800000" algn="r" rotWithShape="0">
              <a:schemeClr val="accent3">
                <a:lumMod val="60000"/>
                <a:lumOff val="40000"/>
                <a:alpha val="65000"/>
              </a:schemeClr>
            </a:outerShdw>
          </a:effec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37E2F8B-5F2D-29AE-2728-F45E60B69692}"/>
              </a:ext>
            </a:extLst>
          </p:cNvPr>
          <p:cNvSpPr txBox="1">
            <a:spLocks/>
          </p:cNvSpPr>
          <p:nvPr/>
        </p:nvSpPr>
        <p:spPr>
          <a:xfrm>
            <a:off x="720000" y="2584090"/>
            <a:ext cx="9144000" cy="546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929A8C-9715-F955-60D6-0CBF1FBC5070}"/>
              </a:ext>
            </a:extLst>
          </p:cNvPr>
          <p:cNvSpPr txBox="1"/>
          <p:nvPr/>
        </p:nvSpPr>
        <p:spPr>
          <a:xfrm>
            <a:off x="529502" y="2125053"/>
            <a:ext cx="4995000" cy="260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thank you.</a:t>
            </a:r>
            <a:br>
              <a:rPr lang="en-US" sz="54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</a:br>
            <a:r>
              <a:rPr lang="en-US" sz="3200" dirty="0">
                <a:solidFill>
                  <a:schemeClr val="accent3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hi@kicapurtonclark.com</a:t>
            </a:r>
            <a:endParaRPr lang="en-GB" sz="2400" dirty="0">
              <a:solidFill>
                <a:schemeClr val="accent3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5310AD2-98BD-0F9E-BEC9-8A67D8DD64B9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B146459-933E-0EBF-FF38-E73589ECAB61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BFD0F68-C51E-61FB-D5CC-043A737D2DB2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0A39F21-56A2-121D-3F91-0683DA20C302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6" name="Rectangle: Rounded Corners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DE3BE6BF-67C5-1C19-7385-12A2FCF0352F}"/>
                </a:ext>
              </a:extLst>
            </p:cNvPr>
            <p:cNvSpPr/>
            <p:nvPr/>
          </p:nvSpPr>
          <p:spPr>
            <a:xfrm>
              <a:off x="5578764" y="6096000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25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B933F-5475-D2E6-4CBB-6962294DB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3DDDD2D-942D-618D-ACA9-C7DA42B5D5C4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9B986-4F1D-24A2-EE41-E26AC03104CB}"/>
              </a:ext>
            </a:extLst>
          </p:cNvPr>
          <p:cNvSpPr txBox="1"/>
          <p:nvPr/>
        </p:nvSpPr>
        <p:spPr>
          <a:xfrm>
            <a:off x="720000" y="1157522"/>
            <a:ext cx="4995000" cy="122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Hello</a:t>
            </a:r>
            <a:endParaRPr lang="en-GB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pic>
        <p:nvPicPr>
          <p:cNvPr id="8" name="Content Placeholder 4" descr="Pillow and cup by the window">
            <a:extLst>
              <a:ext uri="{FF2B5EF4-FFF2-40B4-BE49-F238E27FC236}">
                <a16:creationId xmlns:a16="http://schemas.microsoft.com/office/drawing/2014/main" id="{6B70BC11-8A83-CDB0-29CE-95FF2F745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20194"/>
          <a:stretch/>
        </p:blipFill>
        <p:spPr>
          <a:xfrm flipH="1">
            <a:off x="6054003" y="0"/>
            <a:ext cx="6137997" cy="6860771"/>
          </a:xfrm>
          <a:prstGeom prst="flowChartDelay">
            <a:avLst/>
          </a:prstGeom>
          <a:effectLst>
            <a:outerShdw blurRad="1130300" dist="38100" dir="10800000" algn="r" rotWithShape="0">
              <a:schemeClr val="accent3">
                <a:lumMod val="60000"/>
                <a:lumOff val="40000"/>
                <a:alpha val="65000"/>
              </a:scheme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CE8493-AC39-AE7F-B330-8BA2AE870157}"/>
              </a:ext>
            </a:extLst>
          </p:cNvPr>
          <p:cNvSpPr txBox="1"/>
          <p:nvPr/>
        </p:nvSpPr>
        <p:spPr>
          <a:xfrm>
            <a:off x="0" y="6596390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BFABA3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Updated: Oct 2025</a:t>
            </a:r>
            <a:endParaRPr lang="en-GB" sz="1100" dirty="0">
              <a:solidFill>
                <a:srgbClr val="BFABA3"/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54486-4D16-E790-FEB1-7C52F9D40BE2}"/>
              </a:ext>
            </a:extLst>
          </p:cNvPr>
          <p:cNvSpPr txBox="1"/>
          <p:nvPr/>
        </p:nvSpPr>
        <p:spPr>
          <a:xfrm>
            <a:off x="717960" y="2428434"/>
            <a:ext cx="5219161" cy="3293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Poppins ExtraLight" panose="00000300000000000000" pitchFamily="2" charset="0"/>
                <a:cs typeface="Poppins ExtraLight" panose="00000300000000000000" pitchFamily="2" charset="0"/>
              </a:rPr>
              <a:t>Thank you for taking the time to explore my portfolio.</a:t>
            </a:r>
          </a:p>
          <a:p>
            <a:pPr marL="0" indent="0" fontAlgn="base">
              <a:lnSpc>
                <a:spcPct val="150000"/>
              </a:lnSpc>
              <a:buNone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  <a:p>
            <a:pPr marL="0" indent="0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I created this document to showcase my experience, design process, creativity, and approach. </a:t>
            </a:r>
            <a:r>
              <a:rPr lang="en-US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Poppins ExtraLight" panose="00000300000000000000" pitchFamily="2" charset="0"/>
                <a:cs typeface="Poppins ExtraLight" panose="00000300000000000000" pitchFamily="2" charset="0"/>
              </a:rPr>
              <a:t>Due to confidentiality and NDA agreements, you are viewing a redacted version.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</a:b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For the best experience, please view it in ‘Slide Show’ mode or as a PDF.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This document must not be shared, distributed, or copied without my explicit written consent.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37BF03D-759E-6C09-01A3-67EABE5DC203}"/>
              </a:ext>
            </a:extLst>
          </p:cNvPr>
          <p:cNvSpPr txBox="1">
            <a:spLocks/>
          </p:cNvSpPr>
          <p:nvPr/>
        </p:nvSpPr>
        <p:spPr>
          <a:xfrm>
            <a:off x="720000" y="2584090"/>
            <a:ext cx="9144000" cy="546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51F910-E987-9302-656D-CFAFF97B9ACB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2CFAA53-F994-F088-A342-35EDE926F299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DC906E-B7F4-BE7B-006A-89D4A9D0EE78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back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27EF4408-2C39-3E21-670F-F1BA04A26EEE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9" name="Rectangle: Rounded Corners 38">
              <a:hlinkClick r:id="rId4" action="ppaction://hlinksldjump"/>
              <a:extLst>
                <a:ext uri="{FF2B5EF4-FFF2-40B4-BE49-F238E27FC236}">
                  <a16:creationId xmlns:a16="http://schemas.microsoft.com/office/drawing/2014/main" id="{A64C10C5-5FB9-57B5-ADDD-B606ADDBD630}"/>
                </a:ext>
              </a:extLst>
            </p:cNvPr>
            <p:cNvSpPr/>
            <p:nvPr/>
          </p:nvSpPr>
          <p:spPr>
            <a:xfrm>
              <a:off x="5578763" y="6095999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4E36F1-BFC1-E06F-D452-F56E8D046540}"/>
              </a:ext>
            </a:extLst>
          </p:cNvPr>
          <p:cNvGrpSpPr/>
          <p:nvPr/>
        </p:nvGrpSpPr>
        <p:grpSpPr>
          <a:xfrm>
            <a:off x="5009735" y="5937971"/>
            <a:ext cx="1410530" cy="468591"/>
            <a:chOff x="5376880" y="6026780"/>
            <a:chExt cx="1410530" cy="46859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0CAF23A-EAE5-D5B5-1205-5AAA2617D174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C702206-9DDF-1BBD-34E5-E0B2B22BD900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begin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920AC87F-007D-FF70-AAA7-E5897DCF0173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" name="Rectangle: Rounded Corners 43">
              <a:hlinkClick r:id="rId5" action="ppaction://hlinksldjump"/>
              <a:extLst>
                <a:ext uri="{FF2B5EF4-FFF2-40B4-BE49-F238E27FC236}">
                  <a16:creationId xmlns:a16="http://schemas.microsoft.com/office/drawing/2014/main" id="{42D0FA2B-4E00-B660-53C2-4F8A3D993CF1}"/>
                </a:ext>
              </a:extLst>
            </p:cNvPr>
            <p:cNvSpPr/>
            <p:nvPr/>
          </p:nvSpPr>
          <p:spPr>
            <a:xfrm>
              <a:off x="5577460" y="6095998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62002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4DE5B-1223-2E70-0BD4-D4FE3335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79789A-813B-FDB6-C0F7-6EECA9FB19EA}"/>
              </a:ext>
            </a:extLst>
          </p:cNvPr>
          <p:cNvSpPr/>
          <p:nvPr/>
        </p:nvSpPr>
        <p:spPr>
          <a:xfrm>
            <a:off x="0" y="-9524"/>
            <a:ext cx="12192000" cy="82200"/>
          </a:xfrm>
          <a:prstGeom prst="rect">
            <a:avLst/>
          </a:prstGeom>
          <a:gradFill>
            <a:gsLst>
              <a:gs pos="0">
                <a:srgbClr val="BFABA3"/>
              </a:gs>
              <a:gs pos="100000">
                <a:srgbClr val="F8F6F6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D072D3-C154-9C07-ADA2-74EBFC57415C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511776-4B3B-6664-0793-1BCB72F220A2}"/>
              </a:ext>
            </a:extLst>
          </p:cNvPr>
          <p:cNvGrpSpPr/>
          <p:nvPr/>
        </p:nvGrpSpPr>
        <p:grpSpPr>
          <a:xfrm>
            <a:off x="6411547" y="3835976"/>
            <a:ext cx="2202845" cy="2534984"/>
            <a:chOff x="7756247" y="4092011"/>
            <a:chExt cx="2202845" cy="25349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855E95E-E508-7513-F471-7C3399ADA19E}"/>
                </a:ext>
              </a:extLst>
            </p:cNvPr>
            <p:cNvGrpSpPr/>
            <p:nvPr/>
          </p:nvGrpSpPr>
          <p:grpSpPr>
            <a:xfrm>
              <a:off x="7957670" y="4310559"/>
              <a:ext cx="1800000" cy="2245120"/>
              <a:chOff x="7957670" y="4310559"/>
              <a:chExt cx="1800000" cy="224512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3DEEAE6-CC8D-E2BB-2F4E-68859992FA13}"/>
                  </a:ext>
                </a:extLst>
              </p:cNvPr>
              <p:cNvGrpSpPr/>
              <p:nvPr/>
            </p:nvGrpSpPr>
            <p:grpSpPr>
              <a:xfrm>
                <a:off x="7957670" y="4310559"/>
                <a:ext cx="1800000" cy="1800000"/>
                <a:chOff x="6492782" y="4175442"/>
                <a:chExt cx="2161136" cy="2160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18F32FB7-2C29-68EA-A5EC-A0BA4192A410}"/>
                    </a:ext>
                  </a:extLst>
                </p:cNvPr>
                <p:cNvSpPr/>
                <p:nvPr/>
              </p:nvSpPr>
              <p:spPr>
                <a:xfrm>
                  <a:off x="6492782" y="4175442"/>
                  <a:ext cx="2161136" cy="216000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074" name="Picture 26" descr="Microsoft PowerPoint - Review 2023 - PCMag UK">
                  <a:extLst>
                    <a:ext uri="{FF2B5EF4-FFF2-40B4-BE49-F238E27FC236}">
                      <a16:creationId xmlns:a16="http://schemas.microsoft.com/office/drawing/2014/main" id="{AF7DF2BE-7D59-2681-FD16-3511F6C3E4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55" t="6899" r="30106" b="7921"/>
                <a:stretch/>
              </p:blipFill>
              <p:spPr bwMode="auto">
                <a:xfrm>
                  <a:off x="6918469" y="4524909"/>
                  <a:ext cx="1349232" cy="12815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D9D4FF9-0EC1-1E05-C230-38BDAB895960}"/>
                  </a:ext>
                </a:extLst>
              </p:cNvPr>
              <p:cNvSpPr txBox="1"/>
              <p:nvPr/>
            </p:nvSpPr>
            <p:spPr>
              <a:xfrm>
                <a:off x="8152405" y="6087089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templates</a:t>
                </a:r>
                <a:endParaRPr lang="en-GB" sz="900" dirty="0">
                  <a:solidFill>
                    <a:srgbClr val="906E57"/>
                  </a:solidFill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</p:txBody>
          </p:sp>
        </p:grpSp>
        <p:sp>
          <p:nvSpPr>
            <p:cNvPr id="2061" name="Rectangle: Rounded Corners 2060">
              <a:hlinkClick r:id="" action="ppaction://noaction"/>
              <a:extLst>
                <a:ext uri="{FF2B5EF4-FFF2-40B4-BE49-F238E27FC236}">
                  <a16:creationId xmlns:a16="http://schemas.microsoft.com/office/drawing/2014/main" id="{BF372AC3-8A56-0451-7A47-BB8B1CE9E534}"/>
                </a:ext>
              </a:extLst>
            </p:cNvPr>
            <p:cNvSpPr/>
            <p:nvPr/>
          </p:nvSpPr>
          <p:spPr>
            <a:xfrm>
              <a:off x="7756247" y="4092011"/>
              <a:ext cx="2202845" cy="2534984"/>
            </a:xfrm>
            <a:prstGeom prst="roundRect">
              <a:avLst/>
            </a:prstGeom>
            <a:noFill/>
            <a:ln w="9525">
              <a:solidFill>
                <a:srgbClr val="BFABA3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1125FE-8585-FA7F-9DE2-8BCB358E6467}"/>
              </a:ext>
            </a:extLst>
          </p:cNvPr>
          <p:cNvGrpSpPr/>
          <p:nvPr/>
        </p:nvGrpSpPr>
        <p:grpSpPr>
          <a:xfrm>
            <a:off x="3363206" y="1183180"/>
            <a:ext cx="2202846" cy="2532420"/>
            <a:chOff x="3165929" y="966353"/>
            <a:chExt cx="2202846" cy="2532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7D3D67-C1E2-82C5-5351-8281A1394EFF}"/>
                </a:ext>
              </a:extLst>
            </p:cNvPr>
            <p:cNvSpPr txBox="1"/>
            <p:nvPr/>
          </p:nvSpPr>
          <p:spPr>
            <a:xfrm>
              <a:off x="3385255" y="2947496"/>
              <a:ext cx="1776596" cy="46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rgbClr val="906E57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storyboarding</a:t>
              </a:r>
              <a:endParaRPr lang="en-GB" sz="900" dirty="0">
                <a:solidFill>
                  <a:srgbClr val="906E57"/>
                </a:solidFill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B123D9-CB1D-8571-EA5F-643E17F8D887}"/>
                </a:ext>
              </a:extLst>
            </p:cNvPr>
            <p:cNvGrpSpPr/>
            <p:nvPr/>
          </p:nvGrpSpPr>
          <p:grpSpPr>
            <a:xfrm>
              <a:off x="3165929" y="966353"/>
              <a:ext cx="2202846" cy="2532420"/>
              <a:chOff x="3409326" y="1318132"/>
              <a:chExt cx="2202846" cy="2532420"/>
            </a:xfrm>
          </p:grpSpPr>
          <p:pic>
            <p:nvPicPr>
              <p:cNvPr id="4" name="Picture 18" descr="Person with a document">
                <a:extLst>
                  <a:ext uri="{FF2B5EF4-FFF2-40B4-BE49-F238E27FC236}">
                    <a16:creationId xmlns:a16="http://schemas.microsoft.com/office/drawing/2014/main" id="{7D88F1BA-0B4B-394A-112F-3BB31BDD8E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66" t="43458" r="27519" b="-361"/>
              <a:stretch/>
            </p:blipFill>
            <p:spPr bwMode="auto">
              <a:xfrm>
                <a:off x="3605249" y="1512880"/>
                <a:ext cx="1799999" cy="1800000"/>
              </a:xfrm>
              <a:prstGeom prst="round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2A6B76E-071C-71AE-E415-5C2B5C6B48FD}"/>
                  </a:ext>
                </a:extLst>
              </p:cNvPr>
              <p:cNvGrpSpPr/>
              <p:nvPr/>
            </p:nvGrpSpPr>
            <p:grpSpPr>
              <a:xfrm>
                <a:off x="3409326" y="1318132"/>
                <a:ext cx="2202846" cy="2532420"/>
                <a:chOff x="3409326" y="1318132"/>
                <a:chExt cx="2202846" cy="2532420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DC67E2C3-68FC-2ADB-7332-89C6CA72E274}"/>
                    </a:ext>
                  </a:extLst>
                </p:cNvPr>
                <p:cNvSpPr/>
                <p:nvPr/>
              </p:nvSpPr>
              <p:spPr>
                <a:xfrm>
                  <a:off x="3409327" y="1330552"/>
                  <a:ext cx="2191844" cy="2520000"/>
                </a:xfrm>
                <a:prstGeom prst="roundRect">
                  <a:avLst/>
                </a:prstGeom>
                <a:noFill/>
                <a:ln w="9525">
                  <a:solidFill>
                    <a:srgbClr val="BFABA3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1" name="Rectangle: Rounded Corners 2050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79EA20DF-4214-E7BA-CADE-7994B8E8CAE1}"/>
                    </a:ext>
                  </a:extLst>
                </p:cNvPr>
                <p:cNvSpPr/>
                <p:nvPr/>
              </p:nvSpPr>
              <p:spPr>
                <a:xfrm>
                  <a:off x="3409326" y="1318132"/>
                  <a:ext cx="2202846" cy="250022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EFE182-2DE1-0CED-1B48-C70177778403}"/>
              </a:ext>
            </a:extLst>
          </p:cNvPr>
          <p:cNvGrpSpPr/>
          <p:nvPr/>
        </p:nvGrpSpPr>
        <p:grpSpPr>
          <a:xfrm>
            <a:off x="6368107" y="1177805"/>
            <a:ext cx="2202845" cy="2536317"/>
            <a:chOff x="6359772" y="1314235"/>
            <a:chExt cx="2202845" cy="25363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D0B61DD-74C0-0639-59E1-FC825E0F1F74}"/>
                </a:ext>
              </a:extLst>
            </p:cNvPr>
            <p:cNvGrpSpPr/>
            <p:nvPr/>
          </p:nvGrpSpPr>
          <p:grpSpPr>
            <a:xfrm>
              <a:off x="6370773" y="1330552"/>
              <a:ext cx="2191844" cy="2520000"/>
              <a:chOff x="6370773" y="1330552"/>
              <a:chExt cx="2191844" cy="2520000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D3ACD12-7E0E-A6D5-F812-05777792C04B}"/>
                  </a:ext>
                </a:extLst>
              </p:cNvPr>
              <p:cNvSpPr txBox="1"/>
              <p:nvPr/>
            </p:nvSpPr>
            <p:spPr>
              <a:xfrm>
                <a:off x="6597316" y="3282502"/>
                <a:ext cx="1814638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virtual training</a:t>
                </a:r>
                <a:endParaRPr lang="en-GB" sz="900" dirty="0">
                  <a:solidFill>
                    <a:srgbClr val="906E57"/>
                  </a:solidFill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93F1E94-6718-FEF0-0AB8-16FD668B2A31}"/>
                  </a:ext>
                </a:extLst>
              </p:cNvPr>
              <p:cNvGrpSpPr/>
              <p:nvPr/>
            </p:nvGrpSpPr>
            <p:grpSpPr>
              <a:xfrm>
                <a:off x="6370773" y="1330552"/>
                <a:ext cx="2191844" cy="2520000"/>
                <a:chOff x="6370773" y="1330552"/>
                <a:chExt cx="2191844" cy="2520000"/>
              </a:xfrm>
            </p:grpSpPr>
            <p:pic>
              <p:nvPicPr>
                <p:cNvPr id="8" name="Picture 22" descr="Woman in a video call">
                  <a:extLst>
                    <a:ext uri="{FF2B5EF4-FFF2-40B4-BE49-F238E27FC236}">
                      <a16:creationId xmlns:a16="http://schemas.microsoft.com/office/drawing/2014/main" id="{A1C089BB-7212-1E0D-DCCF-E7D21055E4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370" t="15970" r="3683" b="13609"/>
                <a:stretch/>
              </p:blipFill>
              <p:spPr bwMode="auto">
                <a:xfrm>
                  <a:off x="6566695" y="1514040"/>
                  <a:ext cx="1800000" cy="1800000"/>
                </a:xfrm>
                <a:prstGeom prst="round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AD911322-3997-0078-0BED-2245A091DEC2}"/>
                    </a:ext>
                  </a:extLst>
                </p:cNvPr>
                <p:cNvSpPr/>
                <p:nvPr/>
              </p:nvSpPr>
              <p:spPr>
                <a:xfrm>
                  <a:off x="6370773" y="1330552"/>
                  <a:ext cx="2191844" cy="2520000"/>
                </a:xfrm>
                <a:prstGeom prst="roundRect">
                  <a:avLst/>
                </a:prstGeom>
                <a:noFill/>
                <a:ln w="9525">
                  <a:solidFill>
                    <a:srgbClr val="BFABA3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053" name="Rectangle: Rounded Corners 2052">
              <a:hlinkClick r:id="rId7" action="ppaction://hlinksldjump"/>
              <a:extLst>
                <a:ext uri="{FF2B5EF4-FFF2-40B4-BE49-F238E27FC236}">
                  <a16:creationId xmlns:a16="http://schemas.microsoft.com/office/drawing/2014/main" id="{503A65DA-58FE-1E51-4210-BA178A8C4912}"/>
                </a:ext>
              </a:extLst>
            </p:cNvPr>
            <p:cNvSpPr/>
            <p:nvPr/>
          </p:nvSpPr>
          <p:spPr>
            <a:xfrm>
              <a:off x="6359772" y="1314235"/>
              <a:ext cx="2202845" cy="2500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79F9F9-AFA0-7699-FA3A-93FD0C9435D5}"/>
              </a:ext>
            </a:extLst>
          </p:cNvPr>
          <p:cNvGrpSpPr/>
          <p:nvPr/>
        </p:nvGrpSpPr>
        <p:grpSpPr>
          <a:xfrm>
            <a:off x="673416" y="2819109"/>
            <a:ext cx="2191844" cy="2520000"/>
            <a:chOff x="673416" y="2819109"/>
            <a:chExt cx="2191844" cy="25200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100E04-B6C1-5338-549E-1B309EDBB0B4}"/>
                </a:ext>
              </a:extLst>
            </p:cNvPr>
            <p:cNvGrpSpPr/>
            <p:nvPr/>
          </p:nvGrpSpPr>
          <p:grpSpPr>
            <a:xfrm>
              <a:off x="673416" y="2819109"/>
              <a:ext cx="2191844" cy="2520000"/>
              <a:chOff x="673416" y="2819109"/>
              <a:chExt cx="2191844" cy="252000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771C3BB-9E00-3D36-20D4-3FD98D26AC18}"/>
                  </a:ext>
                </a:extLst>
              </p:cNvPr>
              <p:cNvSpPr txBox="1"/>
              <p:nvPr/>
            </p:nvSpPr>
            <p:spPr>
              <a:xfrm>
                <a:off x="1096494" y="4826688"/>
                <a:ext cx="1410530" cy="46859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e-learning</a:t>
                </a:r>
                <a:endParaRPr lang="en-GB" sz="900" dirty="0">
                  <a:solidFill>
                    <a:srgbClr val="906E57"/>
                  </a:solidFill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738F595-5E68-DB7E-A1A4-F3F1E74493D2}"/>
                  </a:ext>
                </a:extLst>
              </p:cNvPr>
              <p:cNvSpPr/>
              <p:nvPr/>
            </p:nvSpPr>
            <p:spPr>
              <a:xfrm>
                <a:off x="673416" y="2819109"/>
                <a:ext cx="2191844" cy="2520000"/>
              </a:xfrm>
              <a:prstGeom prst="roundRect">
                <a:avLst/>
              </a:prstGeom>
              <a:noFill/>
              <a:ln w="3175">
                <a:solidFill>
                  <a:srgbClr val="BFABA3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D32C7D-7D6C-0C87-120C-05977F85A013}"/>
                </a:ext>
              </a:extLst>
            </p:cNvPr>
            <p:cNvGrpSpPr/>
            <p:nvPr/>
          </p:nvGrpSpPr>
          <p:grpSpPr>
            <a:xfrm>
              <a:off x="862019" y="2970242"/>
              <a:ext cx="1814638" cy="1814638"/>
              <a:chOff x="783882" y="3058739"/>
              <a:chExt cx="1814638" cy="18146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5517095-747C-F872-2449-0C1C02619EA2}"/>
                  </a:ext>
                </a:extLst>
              </p:cNvPr>
              <p:cNvSpPr/>
              <p:nvPr/>
            </p:nvSpPr>
            <p:spPr>
              <a:xfrm>
                <a:off x="793662" y="3066058"/>
                <a:ext cx="1800000" cy="180000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098" name="Picture 2" descr="Articulate 360 logo">
                <a:extLst>
                  <a:ext uri="{FF2B5EF4-FFF2-40B4-BE49-F238E27FC236}">
                    <a16:creationId xmlns:a16="http://schemas.microsoft.com/office/drawing/2014/main" id="{39B500DE-6AEA-5640-30F8-D0E7C86DB0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882" y="3058739"/>
                <a:ext cx="1814638" cy="18146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2F52E0-F9CD-CB2B-390E-5B70D9B51868}"/>
              </a:ext>
            </a:extLst>
          </p:cNvPr>
          <p:cNvGrpSpPr/>
          <p:nvPr/>
        </p:nvGrpSpPr>
        <p:grpSpPr>
          <a:xfrm>
            <a:off x="9077494" y="2676511"/>
            <a:ext cx="2202845" cy="2534984"/>
            <a:chOff x="9352011" y="2483600"/>
            <a:chExt cx="2202845" cy="25349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F93287C-CBD5-668E-60E3-DE31BCF8E8A9}"/>
                </a:ext>
              </a:extLst>
            </p:cNvPr>
            <p:cNvGrpSpPr/>
            <p:nvPr/>
          </p:nvGrpSpPr>
          <p:grpSpPr>
            <a:xfrm>
              <a:off x="9357512" y="2491092"/>
              <a:ext cx="2191844" cy="2520000"/>
              <a:chOff x="9357512" y="2491092"/>
              <a:chExt cx="2191844" cy="2520000"/>
            </a:xfrm>
          </p:grpSpPr>
          <p:pic>
            <p:nvPicPr>
              <p:cNvPr id="9" name="Picture 22" descr="Smiling office colleagues">
                <a:extLst>
                  <a:ext uri="{FF2B5EF4-FFF2-40B4-BE49-F238E27FC236}">
                    <a16:creationId xmlns:a16="http://schemas.microsoft.com/office/drawing/2014/main" id="{28E45FD6-963F-E371-E0DE-57D6771480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6" r="16676"/>
              <a:stretch/>
            </p:blipFill>
            <p:spPr bwMode="auto">
              <a:xfrm>
                <a:off x="9564435" y="2664630"/>
                <a:ext cx="1800000" cy="1800000"/>
              </a:xfrm>
              <a:prstGeom prst="round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73" name="Group 2072">
                <a:extLst>
                  <a:ext uri="{FF2B5EF4-FFF2-40B4-BE49-F238E27FC236}">
                    <a16:creationId xmlns:a16="http://schemas.microsoft.com/office/drawing/2014/main" id="{31DB00A8-E288-32EB-28B7-D3CB7E102A07}"/>
                  </a:ext>
                </a:extLst>
              </p:cNvPr>
              <p:cNvGrpSpPr/>
              <p:nvPr/>
            </p:nvGrpSpPr>
            <p:grpSpPr>
              <a:xfrm>
                <a:off x="9357512" y="2491092"/>
                <a:ext cx="2191844" cy="2520000"/>
                <a:chOff x="9280156" y="1330552"/>
                <a:chExt cx="2191844" cy="2520000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E4DBAB60-DEB6-500E-BD4B-C697A9503D99}"/>
                    </a:ext>
                  </a:extLst>
                </p:cNvPr>
                <p:cNvSpPr/>
                <p:nvPr/>
              </p:nvSpPr>
              <p:spPr>
                <a:xfrm>
                  <a:off x="9280156" y="1330552"/>
                  <a:ext cx="2191844" cy="2520000"/>
                </a:xfrm>
                <a:prstGeom prst="roundRect">
                  <a:avLst/>
                </a:prstGeom>
                <a:noFill/>
                <a:ln w="9525">
                  <a:solidFill>
                    <a:srgbClr val="BFABA3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1BCCEFF-725B-FF9A-167A-072B285A6454}"/>
                    </a:ext>
                  </a:extLst>
                </p:cNvPr>
                <p:cNvSpPr txBox="1"/>
                <p:nvPr/>
              </p:nvSpPr>
              <p:spPr>
                <a:xfrm>
                  <a:off x="9670813" y="3304090"/>
                  <a:ext cx="1410530" cy="4685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dirty="0">
                      <a:solidFill>
                        <a:srgbClr val="906E57"/>
                      </a:solidFill>
                      <a:latin typeface="Poppins Light" panose="00000400000000000000" pitchFamily="2" charset="0"/>
                      <a:cs typeface="Poppins Light" panose="00000400000000000000" pitchFamily="2" charset="0"/>
                    </a:rPr>
                    <a:t>inclusion</a:t>
                  </a:r>
                  <a:endParaRPr lang="en-GB" sz="900" dirty="0">
                    <a:solidFill>
                      <a:srgbClr val="906E57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endParaRPr>
                </a:p>
              </p:txBody>
            </p:sp>
          </p:grpSp>
        </p:grpSp>
        <p:sp>
          <p:nvSpPr>
            <p:cNvPr id="2055" name="Rectangle: Rounded Corners 2054">
              <a:hlinkClick r:id="rId10" action="ppaction://hlinksldjump"/>
              <a:extLst>
                <a:ext uri="{FF2B5EF4-FFF2-40B4-BE49-F238E27FC236}">
                  <a16:creationId xmlns:a16="http://schemas.microsoft.com/office/drawing/2014/main" id="{C2D388DA-8D56-94E6-BE04-EBA020A2EFB1}"/>
                </a:ext>
              </a:extLst>
            </p:cNvPr>
            <p:cNvSpPr/>
            <p:nvPr/>
          </p:nvSpPr>
          <p:spPr>
            <a:xfrm>
              <a:off x="9352011" y="2483600"/>
              <a:ext cx="2202845" cy="25349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8DE5E3-3D3C-AF46-7E8F-39CFF8685A0B}"/>
              </a:ext>
            </a:extLst>
          </p:cNvPr>
          <p:cNvGrpSpPr/>
          <p:nvPr/>
        </p:nvGrpSpPr>
        <p:grpSpPr>
          <a:xfrm>
            <a:off x="3357705" y="3831726"/>
            <a:ext cx="2202845" cy="2531742"/>
            <a:chOff x="3984514" y="4032762"/>
            <a:chExt cx="2202845" cy="253174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BD06E30-6322-3383-4B6F-46A5BB053F54}"/>
                </a:ext>
              </a:extLst>
            </p:cNvPr>
            <p:cNvSpPr txBox="1"/>
            <p:nvPr/>
          </p:nvSpPr>
          <p:spPr>
            <a:xfrm>
              <a:off x="4007588" y="6087089"/>
              <a:ext cx="2175876" cy="46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rgbClr val="906E57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presentations</a:t>
              </a:r>
              <a:endParaRPr lang="en-GB" sz="900" dirty="0">
                <a:solidFill>
                  <a:srgbClr val="906E57"/>
                </a:solidFill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B27432-9D0A-D763-D506-38B98E6773D5}"/>
                </a:ext>
              </a:extLst>
            </p:cNvPr>
            <p:cNvGrpSpPr/>
            <p:nvPr/>
          </p:nvGrpSpPr>
          <p:grpSpPr>
            <a:xfrm>
              <a:off x="3984514" y="4032762"/>
              <a:ext cx="2202845" cy="2531742"/>
              <a:chOff x="1832525" y="4040597"/>
              <a:chExt cx="2202845" cy="253174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E2EA590-BD99-E605-8CEF-D286101C0D0A}"/>
                  </a:ext>
                </a:extLst>
              </p:cNvPr>
              <p:cNvGrpSpPr/>
              <p:nvPr/>
            </p:nvGrpSpPr>
            <p:grpSpPr>
              <a:xfrm>
                <a:off x="1836644" y="4052339"/>
                <a:ext cx="2191844" cy="2520000"/>
                <a:chOff x="1836644" y="4052339"/>
                <a:chExt cx="2191844" cy="2520000"/>
              </a:xfrm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321EA228-B1DF-7EA4-2DB2-5D35567F2709}"/>
                    </a:ext>
                  </a:extLst>
                </p:cNvPr>
                <p:cNvSpPr/>
                <p:nvPr/>
              </p:nvSpPr>
              <p:spPr>
                <a:xfrm>
                  <a:off x="1836644" y="4052339"/>
                  <a:ext cx="2191844" cy="2520000"/>
                </a:xfrm>
                <a:prstGeom prst="roundRect">
                  <a:avLst/>
                </a:prstGeom>
                <a:noFill/>
                <a:ln w="9525">
                  <a:solidFill>
                    <a:srgbClr val="BFABA3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5E8EC4D-450F-35AC-6A84-347AB680973E}"/>
                    </a:ext>
                  </a:extLst>
                </p:cNvPr>
                <p:cNvGrpSpPr/>
                <p:nvPr/>
              </p:nvGrpSpPr>
              <p:grpSpPr>
                <a:xfrm>
                  <a:off x="2032566" y="4263395"/>
                  <a:ext cx="1800000" cy="1800000"/>
                  <a:chOff x="6492782" y="3950204"/>
                  <a:chExt cx="2161136" cy="2160000"/>
                </a:xfr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63ECEB4B-82B6-35CA-CFD1-6AD4616A2489}"/>
                      </a:ext>
                    </a:extLst>
                  </p:cNvPr>
                  <p:cNvSpPr/>
                  <p:nvPr/>
                </p:nvSpPr>
                <p:spPr>
                  <a:xfrm>
                    <a:off x="6492782" y="3950204"/>
                    <a:ext cx="2161136" cy="2160000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13" name="Picture 26" descr="Microsoft PowerPoint - Review 2023 - PCMag UK">
                    <a:extLst>
                      <a:ext uri="{FF2B5EF4-FFF2-40B4-BE49-F238E27FC236}">
                        <a16:creationId xmlns:a16="http://schemas.microsoft.com/office/drawing/2014/main" id="{3C550E97-81D1-B4B3-D9FE-2E6477F9C27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055" t="6899" r="30106" b="7921"/>
                  <a:stretch/>
                </p:blipFill>
                <p:spPr bwMode="auto">
                  <a:xfrm>
                    <a:off x="6920268" y="4319288"/>
                    <a:ext cx="1349232" cy="12815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059" name="Rectangle: Rounded Corners 2058">
                <a:hlinkClick r:id="" action="ppaction://noaction"/>
                <a:extLst>
                  <a:ext uri="{FF2B5EF4-FFF2-40B4-BE49-F238E27FC236}">
                    <a16:creationId xmlns:a16="http://schemas.microsoft.com/office/drawing/2014/main" id="{F27CEAA6-2CD2-3C81-8A47-51422A5760CA}"/>
                  </a:ext>
                </a:extLst>
              </p:cNvPr>
              <p:cNvSpPr/>
              <p:nvPr/>
            </p:nvSpPr>
            <p:spPr>
              <a:xfrm>
                <a:off x="1832525" y="4040597"/>
                <a:ext cx="2202845" cy="252749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6E36A1-0F56-31B6-35AD-B3FCC96F0EDF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highlights </a:t>
            </a:r>
            <a:r>
              <a:rPr lang="en-US" sz="20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– click to see more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FAA3C-5645-1D08-ECBC-FE4A72F5A4EA}"/>
              </a:ext>
            </a:extLst>
          </p:cNvPr>
          <p:cNvSpPr/>
          <p:nvPr/>
        </p:nvSpPr>
        <p:spPr>
          <a:xfrm rot="10800000">
            <a:off x="-1452" y="6791787"/>
            <a:ext cx="12192000" cy="82200"/>
          </a:xfrm>
          <a:prstGeom prst="rect">
            <a:avLst/>
          </a:prstGeom>
          <a:gradFill>
            <a:gsLst>
              <a:gs pos="0">
                <a:srgbClr val="BFABA3"/>
              </a:gs>
              <a:gs pos="100000">
                <a:srgbClr val="F8F6F6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hlinkClick r:id="rId11" action="ppaction://hlinksldjump"/>
            <a:extLst>
              <a:ext uri="{FF2B5EF4-FFF2-40B4-BE49-F238E27FC236}">
                <a16:creationId xmlns:a16="http://schemas.microsoft.com/office/drawing/2014/main" id="{9703D84A-1878-2405-8F18-BA98240674A1}"/>
              </a:ext>
            </a:extLst>
          </p:cNvPr>
          <p:cNvSpPr/>
          <p:nvPr/>
        </p:nvSpPr>
        <p:spPr>
          <a:xfrm>
            <a:off x="665073" y="2823585"/>
            <a:ext cx="2202846" cy="25002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A425E447-4082-079F-DCE4-504173418DA5}"/>
              </a:ext>
            </a:extLst>
          </p:cNvPr>
          <p:cNvGrpSpPr/>
          <p:nvPr/>
        </p:nvGrpSpPr>
        <p:grpSpPr>
          <a:xfrm>
            <a:off x="237423" y="5937970"/>
            <a:ext cx="1410530" cy="476584"/>
            <a:chOff x="5376880" y="6026780"/>
            <a:chExt cx="1410530" cy="476583"/>
          </a:xfrm>
        </p:grpSpPr>
        <p:grpSp>
          <p:nvGrpSpPr>
            <p:cNvPr id="4108" name="Group 4107">
              <a:extLst>
                <a:ext uri="{FF2B5EF4-FFF2-40B4-BE49-F238E27FC236}">
                  <a16:creationId xmlns:a16="http://schemas.microsoft.com/office/drawing/2014/main" id="{E32489CD-1B1E-EFE7-EF8F-20CE9733E5D5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110" name="TextBox 4109">
                <a:extLst>
                  <a:ext uri="{FF2B5EF4-FFF2-40B4-BE49-F238E27FC236}">
                    <a16:creationId xmlns:a16="http://schemas.microsoft.com/office/drawing/2014/main" id="{94C79123-D1BA-BE2B-B116-FC689A2F6D2B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back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111" name="Rectangle: Rounded Corners 4110">
                <a:extLst>
                  <a:ext uri="{FF2B5EF4-FFF2-40B4-BE49-F238E27FC236}">
                    <a16:creationId xmlns:a16="http://schemas.microsoft.com/office/drawing/2014/main" id="{8EB0A3BF-3270-DD6D-EBB7-B37BD8AA68AA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09" name="Rectangle: Rounded Corners 4108">
              <a:hlinkClick r:id="rId12" action="ppaction://hlinksldjump"/>
              <a:extLst>
                <a:ext uri="{FF2B5EF4-FFF2-40B4-BE49-F238E27FC236}">
                  <a16:creationId xmlns:a16="http://schemas.microsoft.com/office/drawing/2014/main" id="{66C6EDEF-01FF-7113-A8BB-8FDF401741AE}"/>
                </a:ext>
              </a:extLst>
            </p:cNvPr>
            <p:cNvSpPr/>
            <p:nvPr/>
          </p:nvSpPr>
          <p:spPr>
            <a:xfrm>
              <a:off x="5560745" y="6103993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12" name="Group 4111">
            <a:extLst>
              <a:ext uri="{FF2B5EF4-FFF2-40B4-BE49-F238E27FC236}">
                <a16:creationId xmlns:a16="http://schemas.microsoft.com/office/drawing/2014/main" id="{30B0DE29-B228-0E20-2BDA-EBC694F095AA}"/>
              </a:ext>
            </a:extLst>
          </p:cNvPr>
          <p:cNvGrpSpPr/>
          <p:nvPr/>
        </p:nvGrpSpPr>
        <p:grpSpPr>
          <a:xfrm>
            <a:off x="10544047" y="5937971"/>
            <a:ext cx="1410530" cy="469648"/>
            <a:chOff x="5376880" y="6026780"/>
            <a:chExt cx="1410530" cy="469647"/>
          </a:xfrm>
        </p:grpSpPr>
        <p:grpSp>
          <p:nvGrpSpPr>
            <p:cNvPr id="4113" name="Group 4112">
              <a:extLst>
                <a:ext uri="{FF2B5EF4-FFF2-40B4-BE49-F238E27FC236}">
                  <a16:creationId xmlns:a16="http://schemas.microsoft.com/office/drawing/2014/main" id="{EED3E4C0-70CF-149D-BC43-C937E095E982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115" name="TextBox 4114">
                <a:extLst>
                  <a:ext uri="{FF2B5EF4-FFF2-40B4-BE49-F238E27FC236}">
                    <a16:creationId xmlns:a16="http://schemas.microsoft.com/office/drawing/2014/main" id="{3EA1BA89-A017-906E-3B8B-F116E1015581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end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116" name="Rectangle: Rounded Corners 4115">
                <a:extLst>
                  <a:ext uri="{FF2B5EF4-FFF2-40B4-BE49-F238E27FC236}">
                    <a16:creationId xmlns:a16="http://schemas.microsoft.com/office/drawing/2014/main" id="{C5CE04C9-275B-5931-3B4C-2B06E1F17DC5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14" name="Rectangle: Rounded Corners 4113">
              <a:hlinkClick r:id="rId13" action="ppaction://hlinksldjump"/>
              <a:extLst>
                <a:ext uri="{FF2B5EF4-FFF2-40B4-BE49-F238E27FC236}">
                  <a16:creationId xmlns:a16="http://schemas.microsoft.com/office/drawing/2014/main" id="{DC700D75-D1A9-A6AB-FBAC-C033E90E4699}"/>
                </a:ext>
              </a:extLst>
            </p:cNvPr>
            <p:cNvSpPr/>
            <p:nvPr/>
          </p:nvSpPr>
          <p:spPr>
            <a:xfrm>
              <a:off x="5578764" y="6097057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3" name="Rectangle: Rounded Corners 42">
            <a:hlinkClick r:id="" action="ppaction://noaction"/>
            <a:extLst>
              <a:ext uri="{FF2B5EF4-FFF2-40B4-BE49-F238E27FC236}">
                <a16:creationId xmlns:a16="http://schemas.microsoft.com/office/drawing/2014/main" id="{38CE88F0-011C-2888-B263-999C7C585579}"/>
              </a:ext>
            </a:extLst>
          </p:cNvPr>
          <p:cNvSpPr/>
          <p:nvPr/>
        </p:nvSpPr>
        <p:spPr>
          <a:xfrm>
            <a:off x="6411546" y="3827151"/>
            <a:ext cx="2202845" cy="25274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hlinkClick r:id="rId14" action="ppaction://hlinksldjump"/>
            <a:extLst>
              <a:ext uri="{FF2B5EF4-FFF2-40B4-BE49-F238E27FC236}">
                <a16:creationId xmlns:a16="http://schemas.microsoft.com/office/drawing/2014/main" id="{8F0C344A-6D35-55A1-8FE4-3ECE867CA79C}"/>
              </a:ext>
            </a:extLst>
          </p:cNvPr>
          <p:cNvSpPr/>
          <p:nvPr/>
        </p:nvSpPr>
        <p:spPr>
          <a:xfrm>
            <a:off x="6404664" y="3828484"/>
            <a:ext cx="2202845" cy="2534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hlinkClick r:id="rId15" action="ppaction://hlinksldjump"/>
            <a:extLst>
              <a:ext uri="{FF2B5EF4-FFF2-40B4-BE49-F238E27FC236}">
                <a16:creationId xmlns:a16="http://schemas.microsoft.com/office/drawing/2014/main" id="{A17F85A2-4B91-CC37-68CC-3F883FE1CC64}"/>
              </a:ext>
            </a:extLst>
          </p:cNvPr>
          <p:cNvSpPr/>
          <p:nvPr/>
        </p:nvSpPr>
        <p:spPr>
          <a:xfrm>
            <a:off x="3357705" y="3818099"/>
            <a:ext cx="2202845" cy="2534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80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EA">
            <a:alpha val="1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41272D-2DC8-C18E-2D6D-A29400A3E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50912A-9AC7-5351-2E10-09F2F513DB58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F3037-739B-54DF-A713-8DC73710DF0F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e-learning (compliance)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20C98C-7A6D-C44A-37FC-647984861E72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F2616FC-94EB-2C25-2785-804843C96C3C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CC75EE-0721-92DE-7715-1AF482273706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132CBDD-33F6-9DA5-DB1C-6CE995EE5FA1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Rectangle: Rounded Corners 20">
              <a:hlinkClick r:id="rId3" action="ppaction://hlinksldjump"/>
              <a:extLst>
                <a:ext uri="{FF2B5EF4-FFF2-40B4-BE49-F238E27FC236}">
                  <a16:creationId xmlns:a16="http://schemas.microsoft.com/office/drawing/2014/main" id="{34C5EA4A-814D-6232-D9B3-EDB2B678AABF}"/>
                </a:ext>
              </a:extLst>
            </p:cNvPr>
            <p:cNvSpPr/>
            <p:nvPr/>
          </p:nvSpPr>
          <p:spPr>
            <a:xfrm>
              <a:off x="5578764" y="6096000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5D35D1-75B5-DB11-2718-AABFBFE7289A}"/>
              </a:ext>
            </a:extLst>
          </p:cNvPr>
          <p:cNvSpPr txBox="1"/>
          <p:nvPr/>
        </p:nvSpPr>
        <p:spPr>
          <a:xfrm>
            <a:off x="453162" y="1406087"/>
            <a:ext cx="5042561" cy="434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Poppins ExtraLight" panose="00000300000000000000" pitchFamily="2" charset="0"/>
                <a:cs typeface="Poppins ExtraLight" panose="00000300000000000000" pitchFamily="2" charset="0"/>
              </a:rPr>
              <a:t>Using Articulate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Storyline, I created compliance training for the UK’s flag carrier airline.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</a:b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This project involved creating and refreshing resources to address specific learning objectives and operational requirements, including: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E-learning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Classroom materials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Instructor notes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And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powerpoint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 presentations</a:t>
            </a:r>
          </a:p>
          <a:p>
            <a:pPr>
              <a:lnSpc>
                <a:spcPct val="200000"/>
              </a:lnSpc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24" name="AutoShape 2" descr="Learn Articulate Storyline | 2 Days Accredited Course £497">
            <a:extLst>
              <a:ext uri="{FF2B5EF4-FFF2-40B4-BE49-F238E27FC236}">
                <a16:creationId xmlns:a16="http://schemas.microsoft.com/office/drawing/2014/main" id="{9118AE07-AA7A-19E5-764E-4A5CBA871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earn Articulate Storyline | 2 Days Accredited Course £497">
            <a:extLst>
              <a:ext uri="{FF2B5EF4-FFF2-40B4-BE49-F238E27FC236}">
                <a16:creationId xmlns:a16="http://schemas.microsoft.com/office/drawing/2014/main" id="{5CBF3210-D81D-4125-0419-98F78DE9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83" y="1972410"/>
            <a:ext cx="3641810" cy="3641810"/>
          </a:xfrm>
          <a:prstGeom prst="flowChartConnector">
            <a:avLst/>
          </a:prstGeom>
          <a:effectLst>
            <a:outerShdw blurRad="457200" sx="102000" sy="102000" algn="ctr" rotWithShape="0">
              <a:schemeClr val="accent5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FB2419-C33B-3307-B430-048EA9D2DCCE}"/>
              </a:ext>
            </a:extLst>
          </p:cNvPr>
          <p:cNvGrpSpPr/>
          <p:nvPr/>
        </p:nvGrpSpPr>
        <p:grpSpPr>
          <a:xfrm>
            <a:off x="1445115" y="5932042"/>
            <a:ext cx="1423870" cy="468591"/>
            <a:chOff x="5376880" y="6026780"/>
            <a:chExt cx="1410530" cy="4685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5C8995-F1F4-65D2-D8CF-C917F278672C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997B1-0EF3-1B28-8BAE-DC9BA049F96E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next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12EBF76-982E-EBCF-EDAF-0FE7EC202F3D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: Rounded Corners 4">
              <a:hlinkClick r:id="rId5" action="ppaction://hlinksldjump"/>
              <a:extLst>
                <a:ext uri="{FF2B5EF4-FFF2-40B4-BE49-F238E27FC236}">
                  <a16:creationId xmlns:a16="http://schemas.microsoft.com/office/drawing/2014/main" id="{AC829904-F55F-9CB5-7E38-13140B136741}"/>
                </a:ext>
              </a:extLst>
            </p:cNvPr>
            <p:cNvSpPr/>
            <p:nvPr/>
          </p:nvSpPr>
          <p:spPr>
            <a:xfrm>
              <a:off x="5578765" y="6095999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9626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272D-2DC8-C18E-2D6D-A29400A3E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50912A-9AC7-5351-2E10-09F2F513DB58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BFABA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D8A21-A3ED-02D4-FB93-9CD73EC16B0F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computer-based training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pic>
        <p:nvPicPr>
          <p:cNvPr id="7" name="Picture 6" descr="Close-up of cotton">
            <a:extLst>
              <a:ext uri="{FF2B5EF4-FFF2-40B4-BE49-F238E27FC236}">
                <a16:creationId xmlns:a16="http://schemas.microsoft.com/office/drawing/2014/main" id="{E5799862-E59A-593B-C5BE-C981C197D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r="16726"/>
          <a:stretch/>
        </p:blipFill>
        <p:spPr>
          <a:xfrm>
            <a:off x="7048501" y="1502489"/>
            <a:ext cx="4673599" cy="4686300"/>
          </a:xfrm>
          <a:prstGeom prst="flowChartConnector">
            <a:avLst/>
          </a:prstGeom>
          <a:effectLst>
            <a:outerShdw blurRad="457200" sx="102000" sy="102000" algn="ctr" rotWithShape="0">
              <a:schemeClr val="accent5">
                <a:alpha val="4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BEDE5-5645-CF04-0ADB-2D3F93A03E42}"/>
              </a:ext>
            </a:extLst>
          </p:cNvPr>
          <p:cNvSpPr txBox="1"/>
          <p:nvPr/>
        </p:nvSpPr>
        <p:spPr>
          <a:xfrm>
            <a:off x="367859" y="1406087"/>
            <a:ext cx="5728141" cy="3051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Using PowerPoint, I created interactive induction training content and templates for a luxury New York fashion brand, ensuring it aligned with the brand's contemporary style and concept.</a:t>
            </a:r>
          </a:p>
          <a:p>
            <a:pPr fontAlgn="base">
              <a:lnSpc>
                <a:spcPct val="200000"/>
              </a:lnSpc>
            </a:pPr>
            <a:endParaRPr lang="en-GB" sz="1400" dirty="0">
              <a:solidFill>
                <a:schemeClr val="bg2">
                  <a:lumMod val="25000"/>
                </a:schemeClr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  <a:p>
            <a:pPr fontAlgn="base">
              <a:lnSpc>
                <a:spcPct val="20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The training incorporated their commitment to inclusion to enhance the overall learning experience.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FE4B89-DABA-52DD-1152-56967C70699E}"/>
              </a:ext>
            </a:extLst>
          </p:cNvPr>
          <p:cNvGrpSpPr/>
          <p:nvPr/>
        </p:nvGrpSpPr>
        <p:grpSpPr>
          <a:xfrm>
            <a:off x="237423" y="5937971"/>
            <a:ext cx="1410530" cy="472890"/>
            <a:chOff x="5376880" y="6026780"/>
            <a:chExt cx="1410530" cy="47288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8231335-311D-AA6C-12C4-626EEB9A8C23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B00A81E-3670-F568-CD29-7874EF2A975B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E444C6B6-C46D-4155-D5C0-7D945176D887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Rectangle: Rounded Corners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06CB348E-44AF-5679-D19E-A41B49906811}"/>
                </a:ext>
              </a:extLst>
            </p:cNvPr>
            <p:cNvSpPr/>
            <p:nvPr/>
          </p:nvSpPr>
          <p:spPr>
            <a:xfrm>
              <a:off x="5578764" y="6100299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78377778"/>
      </p:ext>
    </p:extLst>
  </p:cSld>
  <p:clrMapOvr>
    <a:masterClrMapping/>
  </p:clrMapOvr>
  <p:transition spd="slow" advClick="0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066-59EB-B823-1C3A-4C278A24D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EE4372B-F4B6-9AFF-A618-2F5C13F0F6E8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BE0A6-61BE-69A0-814F-016BDA2E9789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storyboarding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pic>
        <p:nvPicPr>
          <p:cNvPr id="12" name="Picture 11" descr="Busy train station">
            <a:extLst>
              <a:ext uri="{FF2B5EF4-FFF2-40B4-BE49-F238E27FC236}">
                <a16:creationId xmlns:a16="http://schemas.microsoft.com/office/drawing/2014/main" id="{8A272AB4-AF48-F154-FFBC-4317064F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33428"/>
          <a:stretch/>
        </p:blipFill>
        <p:spPr>
          <a:xfrm>
            <a:off x="7048501" y="1502489"/>
            <a:ext cx="4673599" cy="4686300"/>
          </a:xfrm>
          <a:prstGeom prst="flowChartConnector">
            <a:avLst/>
          </a:prstGeom>
          <a:effectLst>
            <a:outerShdw blurRad="457200" sx="102000" sy="102000" algn="ctr" rotWithShape="0">
              <a:schemeClr val="accent5">
                <a:alpha val="50000"/>
              </a:scheme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DDC1474-A870-ADCD-0108-6C1F783FE0F7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35A14A-B5D3-9000-F8E5-51E4885F7787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736742-4C48-FF72-A535-8019B6AC957D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5C906BDF-FC00-699E-DF48-A713FA9B1BF7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Rectangle: Rounded Corners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AE0ED5E9-536D-8019-C8A5-BC703168E06C}"/>
                </a:ext>
              </a:extLst>
            </p:cNvPr>
            <p:cNvSpPr/>
            <p:nvPr/>
          </p:nvSpPr>
          <p:spPr>
            <a:xfrm>
              <a:off x="5578764" y="6096000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5DDC53-8647-005E-A90A-46DE70FD031C}"/>
              </a:ext>
            </a:extLst>
          </p:cNvPr>
          <p:cNvSpPr txBox="1"/>
          <p:nvPr/>
        </p:nvSpPr>
        <p:spPr>
          <a:xfrm>
            <a:off x="367859" y="1406087"/>
            <a:ext cx="5042561" cy="3051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Poppins ExtraLight" panose="00000300000000000000" pitchFamily="2" charset="0"/>
                <a:cs typeface="Poppins ExtraLight" panose="00000300000000000000" pitchFamily="2" charset="0"/>
              </a:rPr>
              <a:t>I designed and developed classroom training materials for a British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rail infrastructure </a:t>
            </a:r>
            <a:r>
              <a:rPr lang="en-US" sz="1400" b="0" i="0" dirty="0" err="1">
                <a:solidFill>
                  <a:schemeClr val="bg2">
                    <a:lumMod val="25000"/>
                  </a:schemeClr>
                </a:solidFill>
                <a:effectLst/>
                <a:latin typeface="Poppins ExtraLight" panose="00000300000000000000" pitchFamily="2" charset="0"/>
                <a:cs typeface="Poppins ExtraLight" panose="00000300000000000000" pitchFamily="2" charset="0"/>
              </a:rPr>
              <a:t>organisation</a:t>
            </a:r>
            <a:r>
              <a:rPr lang="en-US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Poppins ExtraLight" panose="00000300000000000000" pitchFamily="2" charset="0"/>
                <a:cs typeface="Poppins ExtraLight" panose="00000300000000000000" pitchFamily="2" charset="0"/>
              </a:rPr>
              <a:t> that manages 20 of the country’s largest stations. </a:t>
            </a:r>
          </a:p>
          <a:p>
            <a:pPr fontAlgn="base">
              <a:lnSpc>
                <a:spcPct val="20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The project included: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Animation storyboarding and scripting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PowerPoint presentations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Learner resources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0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13BF7-1488-A64D-4EF3-CCE8569D3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B4C24BD-6744-2156-D4E8-4CFE255C2717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9535A0-F25C-0DE4-F379-964FC7B5CEE6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virtual training (compliance)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pic>
        <p:nvPicPr>
          <p:cNvPr id="20" name="Picture 19" descr="Airplane in flight over clouds">
            <a:extLst>
              <a:ext uri="{FF2B5EF4-FFF2-40B4-BE49-F238E27FC236}">
                <a16:creationId xmlns:a16="http://schemas.microsoft.com/office/drawing/2014/main" id="{E16EC9A2-78D3-9CE8-B1AA-8B2BE1B9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" b="5835"/>
          <a:stretch/>
        </p:blipFill>
        <p:spPr>
          <a:xfrm>
            <a:off x="7048501" y="1502489"/>
            <a:ext cx="4673599" cy="4686300"/>
          </a:xfrm>
          <a:prstGeom prst="flowChartConnector">
            <a:avLst/>
          </a:prstGeom>
          <a:effectLst>
            <a:outerShdw blurRad="457200" sx="102000" sy="102000" algn="ctr" rotWithShape="0">
              <a:schemeClr val="accent5">
                <a:alpha val="40000"/>
              </a:scheme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1A79865-C2CE-3282-E70B-A8CD54A7031D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F1D116F-85E7-A32E-C1CD-365014DB4066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37A62C0-B281-C62B-9713-339110F49CA3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B1805D5-17C0-A69F-FFAC-BD79856D5DE0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Rectangle: Rounded Corner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00380251-A5F9-D5FD-FE64-45EC14466B0F}"/>
                </a:ext>
              </a:extLst>
            </p:cNvPr>
            <p:cNvSpPr/>
            <p:nvPr/>
          </p:nvSpPr>
          <p:spPr>
            <a:xfrm>
              <a:off x="5578765" y="6093849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3F5D2E7-F36C-CF91-3D19-A4FEDA2C3B80}"/>
              </a:ext>
            </a:extLst>
          </p:cNvPr>
          <p:cNvSpPr txBox="1"/>
          <p:nvPr/>
        </p:nvSpPr>
        <p:spPr>
          <a:xfrm>
            <a:off x="367859" y="1406087"/>
            <a:ext cx="5728141" cy="348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For a VIP airline in Bermuda, I designed, developed and delivered a 2-day leadership and management training course for two consecutive years .</a:t>
            </a:r>
          </a:p>
          <a:p>
            <a:pPr>
              <a:lnSpc>
                <a:spcPct val="20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The project included: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Instructor notes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PowerPoint presentations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Live delivery across five time zones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Live auditing by the Civil Aviation Authority (CAA)</a:t>
            </a:r>
          </a:p>
        </p:txBody>
      </p:sp>
    </p:spTree>
    <p:extLst>
      <p:ext uri="{BB962C8B-B14F-4D97-AF65-F5344CB8AC3E}">
        <p14:creationId xmlns:p14="http://schemas.microsoft.com/office/powerpoint/2010/main" val="342113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272D-2DC8-C18E-2D6D-A29400A3E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50912A-9AC7-5351-2E10-09F2F513DB58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42F4B-6366-51F7-191C-7008A14C72CB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inclusion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5EAF08-566A-D2D0-0C28-71DC318B3FBA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66F3DA-5F60-6E3A-2C43-B2FA66A6D171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0C248D-00B6-7A17-AFE0-FC818344BBEC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6C8545D-6879-1E45-6CDF-5974FDD54711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Rectangle: Rounded Corners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C5F06BE-835C-29CF-879C-9F72D43C3E41}"/>
                </a:ext>
              </a:extLst>
            </p:cNvPr>
            <p:cNvSpPr/>
            <p:nvPr/>
          </p:nvSpPr>
          <p:spPr>
            <a:xfrm>
              <a:off x="5577810" y="6090071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People in office">
            <a:extLst>
              <a:ext uri="{FF2B5EF4-FFF2-40B4-BE49-F238E27FC236}">
                <a16:creationId xmlns:a16="http://schemas.microsoft.com/office/drawing/2014/main" id="{D9E40EF1-6055-497A-896C-E0ACE2F5A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16757"/>
          <a:stretch/>
        </p:blipFill>
        <p:spPr>
          <a:xfrm>
            <a:off x="7048501" y="1502489"/>
            <a:ext cx="4673599" cy="4686300"/>
          </a:xfrm>
          <a:prstGeom prst="flowChartConnector">
            <a:avLst/>
          </a:prstGeom>
          <a:effectLst>
            <a:outerShdw blurRad="457200" sx="102000" sy="102000" algn="ctr" rotWithShape="0">
              <a:schemeClr val="accent5">
                <a:alpha val="40000"/>
              </a:scheme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739041-27E0-EBFE-F65F-7F9D7946B6C6}"/>
              </a:ext>
            </a:extLst>
          </p:cNvPr>
          <p:cNvGrpSpPr/>
          <p:nvPr/>
        </p:nvGrpSpPr>
        <p:grpSpPr>
          <a:xfrm>
            <a:off x="1445115" y="5932042"/>
            <a:ext cx="1423870" cy="468591"/>
            <a:chOff x="5376880" y="6026780"/>
            <a:chExt cx="1410530" cy="46859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3B66EE-DCE1-5056-3029-5E0669A795D3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44FD36-9757-9172-89F8-0D655495E82A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next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863AB8B-5571-E958-60A6-D9753851F6F1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Rectangle: Rounded Corners 9">
              <a:hlinkClick r:id="rId5" action="ppaction://hlinksldjump"/>
              <a:extLst>
                <a:ext uri="{FF2B5EF4-FFF2-40B4-BE49-F238E27FC236}">
                  <a16:creationId xmlns:a16="http://schemas.microsoft.com/office/drawing/2014/main" id="{40FBD42C-AE03-111D-2C66-8B51D62A1D02}"/>
                </a:ext>
              </a:extLst>
            </p:cNvPr>
            <p:cNvSpPr/>
            <p:nvPr/>
          </p:nvSpPr>
          <p:spPr>
            <a:xfrm>
              <a:off x="5578765" y="6095999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B5E7918-D24B-2B43-7BC7-7590B4DD04F4}"/>
              </a:ext>
            </a:extLst>
          </p:cNvPr>
          <p:cNvSpPr txBox="1"/>
          <p:nvPr/>
        </p:nvSpPr>
        <p:spPr>
          <a:xfrm>
            <a:off x="367859" y="1406087"/>
            <a:ext cx="5728141" cy="391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For the UK’s leading inclusion organisation, I redesigned and developed their product offering - impacting thousands of clients and their staff. </a:t>
            </a:r>
          </a:p>
          <a:p>
            <a:pPr fontAlgn="base">
              <a:lnSpc>
                <a:spcPct val="20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The project included: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Webinar development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PowerPoint presentations and templates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Pre-course learning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A learning design guide</a:t>
            </a:r>
          </a:p>
          <a:p>
            <a:pPr marL="285750" indent="-285750" fontAlgn="base">
              <a:lnSpc>
                <a:spcPct val="200000"/>
              </a:lnSpc>
              <a:buClr>
                <a:schemeClr val="accent3"/>
              </a:buClr>
              <a:buFont typeface="Symbol" panose="05050102010706020507" pitchFamily="18" charset="2"/>
              <a:buChar char="×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An accessibility guide</a:t>
            </a:r>
          </a:p>
        </p:txBody>
      </p:sp>
    </p:spTree>
    <p:extLst>
      <p:ext uri="{BB962C8B-B14F-4D97-AF65-F5344CB8AC3E}">
        <p14:creationId xmlns:p14="http://schemas.microsoft.com/office/powerpoint/2010/main" val="183817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C80AC-8365-55C0-28D7-E448F70B7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F87F579-2881-4742-3649-F2887DD79AD8}"/>
              </a:ext>
            </a:extLst>
          </p:cNvPr>
          <p:cNvSpPr/>
          <p:nvPr/>
        </p:nvSpPr>
        <p:spPr>
          <a:xfrm>
            <a:off x="-720000" y="-720000"/>
            <a:ext cx="1440000" cy="1440000"/>
          </a:xfrm>
          <a:prstGeom prst="ellipse">
            <a:avLst/>
          </a:prstGeom>
          <a:solidFill>
            <a:srgbClr val="BFABA3"/>
          </a:solidFill>
          <a:ln>
            <a:noFill/>
          </a:ln>
          <a:effectLst>
            <a:outerShdw blurRad="2921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0476D-5228-88D5-4244-C92EBA2DA635}"/>
              </a:ext>
            </a:extLst>
          </p:cNvPr>
          <p:cNvSpPr txBox="1"/>
          <p:nvPr/>
        </p:nvSpPr>
        <p:spPr>
          <a:xfrm>
            <a:off x="690200" y="109448"/>
            <a:ext cx="7183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906E57"/>
                </a:solidFill>
                <a:latin typeface="Poppins Thin" panose="020B0502040204020203" pitchFamily="2" charset="0"/>
                <a:cs typeface="Poppins Thin" panose="020B0502040204020203" pitchFamily="2" charset="0"/>
              </a:rPr>
              <a:t>inclusion</a:t>
            </a:r>
            <a:endParaRPr lang="en-GB" sz="1100" dirty="0">
              <a:solidFill>
                <a:srgbClr val="906E57"/>
              </a:solidFill>
              <a:latin typeface="Poppins Thin" panose="020B0502040204020203" pitchFamily="2" charset="0"/>
              <a:cs typeface="Poppins Thin" panose="020B05020402040202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6963B-A988-A54F-6609-783A9263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71" y="1237701"/>
            <a:ext cx="2771484" cy="1556749"/>
          </a:xfrm>
          <a:prstGeom prst="roundRect">
            <a:avLst>
              <a:gd name="adj" fmla="val 1485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C32862-A67B-BB14-8F51-708F7BAE1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"/>
          <a:stretch/>
        </p:blipFill>
        <p:spPr>
          <a:xfrm>
            <a:off x="8472271" y="4730503"/>
            <a:ext cx="2771484" cy="1553882"/>
          </a:xfrm>
          <a:prstGeom prst="roundRect">
            <a:avLst>
              <a:gd name="adj" fmla="val 1530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223D0-86FE-002D-ECA0-BCC443638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888" y="2748296"/>
            <a:ext cx="3736250" cy="2094795"/>
          </a:xfrm>
          <a:prstGeom prst="roundRect">
            <a:avLst>
              <a:gd name="adj" fmla="val 1083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FB354-82BC-1695-9FB6-5DD213812DDD}"/>
              </a:ext>
            </a:extLst>
          </p:cNvPr>
          <p:cNvGrpSpPr/>
          <p:nvPr/>
        </p:nvGrpSpPr>
        <p:grpSpPr>
          <a:xfrm>
            <a:off x="237423" y="5937971"/>
            <a:ext cx="1410530" cy="468591"/>
            <a:chOff x="5376880" y="6026780"/>
            <a:chExt cx="1410530" cy="4685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767304F-8936-D23F-3781-5979092CE2E7}"/>
                </a:ext>
              </a:extLst>
            </p:cNvPr>
            <p:cNvGrpSpPr/>
            <p:nvPr/>
          </p:nvGrpSpPr>
          <p:grpSpPr>
            <a:xfrm>
              <a:off x="5376880" y="6026780"/>
              <a:ext cx="1410530" cy="468590"/>
              <a:chOff x="5376880" y="6026780"/>
              <a:chExt cx="1410530" cy="46859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F1FC68C-23E6-559F-CEEA-FEE617869484}"/>
                  </a:ext>
                </a:extLst>
              </p:cNvPr>
              <p:cNvSpPr txBox="1"/>
              <p:nvPr/>
            </p:nvSpPr>
            <p:spPr>
              <a:xfrm>
                <a:off x="5376880" y="6026780"/>
                <a:ext cx="1410530" cy="46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rgbClr val="906E57"/>
                    </a:solidFill>
                    <a:latin typeface="Poppins ExtraLight" panose="00000300000000000000" pitchFamily="2" charset="0"/>
                    <a:cs typeface="Poppins ExtraLight" panose="00000300000000000000" pitchFamily="2" charset="0"/>
                  </a:rPr>
                  <a:t>return</a:t>
                </a:r>
                <a:endParaRPr lang="en-GB" sz="900" dirty="0">
                  <a:solidFill>
                    <a:srgbClr val="906E57"/>
                  </a:solidFill>
                  <a:latin typeface="Poppins ExtraLight" panose="00000300000000000000" pitchFamily="2" charset="0"/>
                  <a:cs typeface="Poppins ExtraLight" panose="00000300000000000000" pitchFamily="2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D54834C-942D-2F1D-A102-9528C1E145A7}"/>
                  </a:ext>
                </a:extLst>
              </p:cNvPr>
              <p:cNvSpPr/>
              <p:nvPr/>
            </p:nvSpPr>
            <p:spPr>
              <a:xfrm>
                <a:off x="5578764" y="6096000"/>
                <a:ext cx="1006763" cy="399370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BFABA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Rectangle: Rounded Corners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65354475-7D6D-EEA0-D591-707E518AE360}"/>
                </a:ext>
              </a:extLst>
            </p:cNvPr>
            <p:cNvSpPr/>
            <p:nvPr/>
          </p:nvSpPr>
          <p:spPr>
            <a:xfrm>
              <a:off x="5584731" y="6096000"/>
              <a:ext cx="1006762" cy="39937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0CD2EF-5388-CA4F-11D9-0D80C0EA81F2}"/>
              </a:ext>
            </a:extLst>
          </p:cNvPr>
          <p:cNvSpPr txBox="1"/>
          <p:nvPr/>
        </p:nvSpPr>
        <p:spPr>
          <a:xfrm>
            <a:off x="367859" y="1406087"/>
            <a:ext cx="5728141" cy="348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I’ve designed and delivered multiple Diversity, Equity and Inclusion sessions via virtual training or face to face.</a:t>
            </a:r>
            <a:b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</a:br>
            <a:b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</a:b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After identifying various needs, these upskills are designed to enhance awareness, sensitivity, and understanding, to create a more collaborative and supportive environment. They involve interactive group exercises and tasks for maximum engagement.</a:t>
            </a:r>
          </a:p>
        </p:txBody>
      </p:sp>
    </p:spTree>
    <p:extLst>
      <p:ext uri="{BB962C8B-B14F-4D97-AF65-F5344CB8AC3E}">
        <p14:creationId xmlns:p14="http://schemas.microsoft.com/office/powerpoint/2010/main" val="487503308"/>
      </p:ext>
    </p:extLst>
  </p:cSld>
  <p:clrMapOvr>
    <a:masterClrMapping/>
  </p:clrMapOvr>
  <p:transition spd="slow" advClick="0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lassification:"/>
  <p:tag name="BJHEADERFOOTERTEXTMARKING" val="Classification:"/>
</p:tagLst>
</file>

<file path=ppt/theme/theme1.xml><?xml version="1.0" encoding="utf-8"?>
<a:theme xmlns:a="http://schemas.openxmlformats.org/drawingml/2006/main" name="Office Theme">
  <a:themeElements>
    <a:clrScheme name="Kodesign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5ECE3"/>
      </a:accent1>
      <a:accent2>
        <a:srgbClr val="BFA613"/>
      </a:accent2>
      <a:accent3>
        <a:srgbClr val="B06060"/>
      </a:accent3>
      <a:accent4>
        <a:srgbClr val="6FA179"/>
      </a:accent4>
      <a:accent5>
        <a:srgbClr val="C19EB1"/>
      </a:accent5>
      <a:accent6>
        <a:srgbClr val="E5D6C9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083da476-be4d-4e08-8a0c-df0654bf169a" origin="defaultValue">
  <element uid="47cc8f8b-180e-40c4-a136-6a877bdefbcc" value=""/>
</sisl>
</file>

<file path=customXml/itemProps1.xml><?xml version="1.0" encoding="utf-8"?>
<ds:datastoreItem xmlns:ds="http://schemas.openxmlformats.org/officeDocument/2006/customXml" ds:itemID="{F0D95BBC-B3F3-424E-95A8-D044C1B671C6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505</Words>
  <Application>Microsoft Office PowerPoint</Application>
  <PresentationFormat>Widescreen</PresentationFormat>
  <Paragraphs>104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Poppins Black</vt:lpstr>
      <vt:lpstr>Poppins ExtraLight</vt:lpstr>
      <vt:lpstr>Poppins Light</vt:lpstr>
      <vt:lpstr>Poppins Thin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Kica Clark</dc:creator>
  <cp:lastModifiedBy>Nick O'Hare</cp:lastModifiedBy>
  <cp:revision>154</cp:revision>
  <dcterms:created xsi:type="dcterms:W3CDTF">2024-01-07T20:05:41Z</dcterms:created>
  <dcterms:modified xsi:type="dcterms:W3CDTF">2025-10-17T10:50:14Z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ea744c0e-b6bc-4006-9377-a740b2bf6207</vt:lpwstr>
  </property>
  <property fmtid="{D5CDD505-2E9C-101B-9397-08002B2CF9AE}" pid="3" name="bjClsUserRVM">
    <vt:lpwstr>[]</vt:lpwstr>
  </property>
  <property fmtid="{D5CDD505-2E9C-101B-9397-08002B2CF9AE}" pid="4" name="bjSaver">
    <vt:lpwstr>+esBe4xxynQiv4cFH2vdFapnr74AsAE/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policy="083da476-be4d-4e08-8a0c-df0654bf169a" origin="defaultValue" xmlns="http://www.boldonj</vt:lpwstr>
  </property>
  <property fmtid="{D5CDD505-2E9C-101B-9397-08002B2CF9AE}" pid="6" name="bjDocumentLabelXML-0">
    <vt:lpwstr>ames.com/2008/01/sie/internal/label"&gt;&lt;element uid="47cc8f8b-180e-40c4-a136-6a877bdefbcc" value="" /&gt;&lt;/sisl&gt;</vt:lpwstr>
  </property>
  <property fmtid="{D5CDD505-2E9C-101B-9397-08002B2CF9AE}" pid="7" name="bjSlideMasterFooterText">
    <vt:lpwstr>Classification:</vt:lpwstr>
  </property>
</Properties>
</file>